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64" r:id="rId3"/>
    <p:sldId id="363" r:id="rId4"/>
    <p:sldId id="364" r:id="rId5"/>
    <p:sldId id="361" r:id="rId6"/>
    <p:sldId id="315" r:id="rId7"/>
    <p:sldId id="256" r:id="rId8"/>
    <p:sldId id="345" r:id="rId9"/>
    <p:sldId id="316" r:id="rId10"/>
    <p:sldId id="359" r:id="rId11"/>
    <p:sldId id="360" r:id="rId12"/>
    <p:sldId id="353" r:id="rId13"/>
    <p:sldId id="356" r:id="rId14"/>
    <p:sldId id="357" r:id="rId15"/>
    <p:sldId id="368" r:id="rId16"/>
    <p:sldId id="370" r:id="rId17"/>
    <p:sldId id="369" r:id="rId18"/>
    <p:sldId id="350" r:id="rId19"/>
    <p:sldId id="346" r:id="rId20"/>
    <p:sldId id="349" r:id="rId21"/>
    <p:sldId id="352" r:id="rId22"/>
    <p:sldId id="348" r:id="rId23"/>
    <p:sldId id="317" r:id="rId24"/>
    <p:sldId id="318" r:id="rId25"/>
    <p:sldId id="323" r:id="rId26"/>
    <p:sldId id="330" r:id="rId27"/>
    <p:sldId id="321" r:id="rId28"/>
    <p:sldId id="331" r:id="rId29"/>
    <p:sldId id="333" r:id="rId30"/>
    <p:sldId id="335" r:id="rId31"/>
    <p:sldId id="336" r:id="rId32"/>
    <p:sldId id="342" r:id="rId33"/>
    <p:sldId id="340" r:id="rId34"/>
    <p:sldId id="343" r:id="rId35"/>
    <p:sldId id="338" r:id="rId36"/>
    <p:sldId id="366" r:id="rId37"/>
    <p:sldId id="365" r:id="rId38"/>
    <p:sldId id="367" r:id="rId39"/>
    <p:sldId id="344" r:id="rId40"/>
    <p:sldId id="347" r:id="rId41"/>
    <p:sldId id="35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  <a:srgbClr val="CD8383"/>
    <a:srgbClr val="CDDEF2"/>
    <a:srgbClr val="7A5DA0"/>
    <a:srgbClr val="8076AB"/>
    <a:srgbClr val="20E87A"/>
    <a:srgbClr val="FF0000"/>
    <a:srgbClr val="FFEA00"/>
    <a:srgbClr val="AF67FF"/>
    <a:srgbClr val="E7D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6357" autoAdjust="0"/>
  </p:normalViewPr>
  <p:slideViewPr>
    <p:cSldViewPr snapToGrid="0">
      <p:cViewPr>
        <p:scale>
          <a:sx n="123" d="100"/>
          <a:sy n="123" d="100"/>
        </p:scale>
        <p:origin x="11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/>
      <dgm:t>
        <a:bodyPr/>
        <a:lstStyle/>
        <a:p>
          <a:r>
            <a:rPr lang="en-US" dirty="0"/>
            <a:t>Cre - Loxp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/>
      <dgm:t>
        <a:bodyPr/>
        <a:lstStyle/>
        <a:p>
          <a:r>
            <a:rPr lang="en-US" dirty="0"/>
            <a:t>Quantify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/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1E54F1D-1758-403D-8C8C-931482B45A80}">
      <dgm:prSet phldrT="[Text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US" dirty="0"/>
            <a:t>Chemical Genomic Screen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>
        <a:solidFill>
          <a:srgbClr val="7030A0">
            <a:alpha val="48000"/>
          </a:srgbClr>
        </a:solidFill>
      </dgm:spPr>
    </dgm:pt>
    <dgm:pt modelId="{9C25A1AA-BC43-495D-9076-3D598FA21CEA}" type="pres">
      <dgm:prSet presAssocID="{E373EC80-F24C-43D1-BFAE-7DCB202C496A}" presName="linearProcess" presStyleCnt="0"/>
      <dgm:spPr/>
    </dgm:pt>
    <dgm:pt modelId="{4A2479E6-FD9A-4DCE-BA0F-30F9313D5625}" type="pres">
      <dgm:prSet presAssocID="{81E54F1D-1758-403D-8C8C-931482B45A80}" presName="textNode" presStyleLbl="node1" presStyleIdx="0" presStyleCnt="2" custLinFactNeighborX="-74290" custLinFactNeighborY="318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1" presStyleCnt="2" custLinFactX="-2339" custLinFactNeighborX="-100000" custLinFactNeighborY="488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0" destOrd="0" parTransId="{FDC4FB55-6D86-406F-BE7D-9E3388812D82}" sibTransId="{DBA6C166-5786-4E24-AC3B-56B69F401242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428457FF-D109-4A98-9B6E-FB46E0B03C4C}" srcId="{E373EC80-F24C-43D1-BFAE-7DCB202C496A}" destId="{1C18C7E8-D16C-4BED-BD50-C9EEC6492C68}" srcOrd="1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0739ED9F-78C6-4232-A4FD-F6E33BB89621}" type="presParOf" srcId="{9C25A1AA-BC43-495D-9076-3D598FA21CEA}" destId="{4A2479E6-FD9A-4DCE-BA0F-30F9313D5625}" srcOrd="0" destOrd="0" presId="urn:microsoft.com/office/officeart/2005/8/layout/hProcess9"/>
    <dgm:cxn modelId="{68033381-CFCF-479A-A994-00565C1292E0}" type="presParOf" srcId="{9C25A1AA-BC43-495D-9076-3D598FA21CEA}" destId="{EB9A2580-D496-4E67-AD18-C7F2C69C6820}" srcOrd="1" destOrd="0" presId="urn:microsoft.com/office/officeart/2005/8/layout/hProcess9"/>
    <dgm:cxn modelId="{78B7BBF9-B31F-4536-8111-089AFCD9A0E4}" type="presParOf" srcId="{9C25A1AA-BC43-495D-9076-3D598FA21CEA}" destId="{C214DD9E-440C-460D-84D9-9103D1A6128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1E54F1D-1758-403D-8C8C-931482B45A80}">
      <dgm:prSet phldrT="[Text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US" dirty="0"/>
            <a:t>Chemical Genomic Screen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>
        <a:solidFill>
          <a:srgbClr val="7030A0">
            <a:alpha val="48000"/>
          </a:srgbClr>
        </a:solidFill>
      </dgm:spPr>
    </dgm:pt>
    <dgm:pt modelId="{9C25A1AA-BC43-495D-9076-3D598FA21CEA}" type="pres">
      <dgm:prSet presAssocID="{E373EC80-F24C-43D1-BFAE-7DCB202C496A}" presName="linearProcess" presStyleCnt="0"/>
      <dgm:spPr/>
    </dgm:pt>
    <dgm:pt modelId="{4A2479E6-FD9A-4DCE-BA0F-30F9313D5625}" type="pres">
      <dgm:prSet presAssocID="{81E54F1D-1758-403D-8C8C-931482B45A80}" presName="textNode" presStyleLbl="node1" presStyleIdx="0" presStyleCnt="2" custLinFactNeighborX="-74290" custLinFactNeighborY="318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1" presStyleCnt="2" custLinFactX="-2339" custLinFactNeighborX="-100000" custLinFactNeighborY="488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0" destOrd="0" parTransId="{FDC4FB55-6D86-406F-BE7D-9E3388812D82}" sibTransId="{DBA6C166-5786-4E24-AC3B-56B69F401242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428457FF-D109-4A98-9B6E-FB46E0B03C4C}" srcId="{E373EC80-F24C-43D1-BFAE-7DCB202C496A}" destId="{1C18C7E8-D16C-4BED-BD50-C9EEC6492C68}" srcOrd="1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0739ED9F-78C6-4232-A4FD-F6E33BB89621}" type="presParOf" srcId="{9C25A1AA-BC43-495D-9076-3D598FA21CEA}" destId="{4A2479E6-FD9A-4DCE-BA0F-30F9313D5625}" srcOrd="0" destOrd="0" presId="urn:microsoft.com/office/officeart/2005/8/layout/hProcess9"/>
    <dgm:cxn modelId="{68033381-CFCF-479A-A994-00565C1292E0}" type="presParOf" srcId="{9C25A1AA-BC43-495D-9076-3D598FA21CEA}" destId="{EB9A2580-D496-4E67-AD18-C7F2C69C6820}" srcOrd="1" destOrd="0" presId="urn:microsoft.com/office/officeart/2005/8/layout/hProcess9"/>
    <dgm:cxn modelId="{78B7BBF9-B31F-4536-8111-089AFCD9A0E4}" type="presParOf" srcId="{9C25A1AA-BC43-495D-9076-3D598FA21CEA}" destId="{C214DD9E-440C-460D-84D9-9103D1A6128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</a:p>
        <a:p>
          <a:r>
            <a:rPr lang="en-US" baseline="0" dirty="0"/>
            <a:t>Proteomic Tools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CRISPR-Cas-9 Mice Knock-in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 custLinFactNeighborX="204" custLinFactNeighborY="1874"/>
      <dgm:spPr>
        <a:solidFill>
          <a:schemeClr val="accent4">
            <a:lumMod val="20000"/>
            <a:lumOff val="80000"/>
          </a:schemeClr>
        </a:solidFill>
      </dgm:spPr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</a:p>
        <a:p>
          <a:r>
            <a:rPr lang="en-US" baseline="0" dirty="0"/>
            <a:t>Proteomic Tools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CRISPR-Cas-9 Mice Knock-in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 custLinFactNeighborX="0" custLinFactNeighborY="-5551"/>
      <dgm:spPr>
        <a:solidFill>
          <a:schemeClr val="accent4">
            <a:lumMod val="20000"/>
            <a:lumOff val="80000"/>
          </a:schemeClr>
        </a:solidFill>
      </dgm:spPr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</a:p>
        <a:p>
          <a:r>
            <a:rPr lang="en-US" baseline="0" dirty="0"/>
            <a:t>Proteomic Tools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CRISPR-Cas-9 Zebrafish Knock-in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 custLinFactNeighborX="0" custLinFactNeighborY="-5551"/>
      <dgm:spPr>
        <a:solidFill>
          <a:schemeClr val="accent4">
            <a:lumMod val="20000"/>
            <a:lumOff val="80000"/>
          </a:schemeClr>
        </a:solidFill>
      </dgm:spPr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</a:p>
        <a:p>
          <a:r>
            <a:rPr lang="en-US" baseline="0" dirty="0"/>
            <a:t>Proteomic Tools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CRISPR-Cas-9 Mice Knock-in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 custLinFactNeighborX="0" custLinFactNeighborY="-5551"/>
      <dgm:spPr>
        <a:solidFill>
          <a:schemeClr val="accent4">
            <a:lumMod val="20000"/>
            <a:lumOff val="80000"/>
          </a:schemeClr>
        </a:solidFill>
      </dgm:spPr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/>
      <dgm:t>
        <a:bodyPr/>
        <a:lstStyle/>
        <a:p>
          <a:r>
            <a:rPr lang="en-US" dirty="0"/>
            <a:t>Cre - Loxp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/>
      <dgm:t>
        <a:bodyPr/>
        <a:lstStyle/>
        <a:p>
          <a:r>
            <a:rPr lang="en-US" dirty="0"/>
            <a:t>Quantify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/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/>
      <dgm:t>
        <a:bodyPr/>
        <a:lstStyle/>
        <a:p>
          <a:r>
            <a:rPr lang="en-US" dirty="0"/>
            <a:t>Cre - Loxp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/>
      <dgm:t>
        <a:bodyPr/>
        <a:lstStyle/>
        <a:p>
          <a:r>
            <a:rPr lang="en-US" dirty="0"/>
            <a:t>Quantify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/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Cre - Loxp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/>
      <dgm:t>
        <a:bodyPr/>
        <a:lstStyle/>
        <a:p>
          <a:r>
            <a:rPr lang="en-US" dirty="0"/>
            <a:t>Quantify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/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/>
      <dgm:t>
        <a:bodyPr/>
        <a:lstStyle/>
        <a:p>
          <a:r>
            <a:rPr lang="en-US" dirty="0"/>
            <a:t>Cre - Loxp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/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/>
      <dgm:t>
        <a:bodyPr/>
        <a:lstStyle/>
        <a:p>
          <a:r>
            <a:rPr lang="en-US" dirty="0"/>
            <a:t>Cre - Loxp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/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/>
      <dgm:t>
        <a:bodyPr/>
        <a:lstStyle/>
        <a:p>
          <a:r>
            <a:rPr lang="en-US" dirty="0"/>
            <a:t>Cre - Loxp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/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A88F80-C551-46C6-A283-0CE2A7F58242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Clustal</a:t>
          </a:r>
          <a:r>
            <a:rPr lang="en-US" baseline="0" dirty="0"/>
            <a:t> W</a:t>
          </a:r>
          <a:endParaRPr lang="en-US" dirty="0"/>
        </a:p>
      </dgm:t>
    </dgm:pt>
    <dgm:pt modelId="{18C9249E-3107-4185-B868-CC4F0AEE0A7E}" type="parTrans" cxnId="{DD80452E-73AE-4B5B-98E1-5A0CA27D0C4A}">
      <dgm:prSet/>
      <dgm:spPr/>
      <dgm:t>
        <a:bodyPr/>
        <a:lstStyle/>
        <a:p>
          <a:endParaRPr lang="en-US"/>
        </a:p>
      </dgm:t>
    </dgm:pt>
    <dgm:pt modelId="{1BD86C69-7952-49B2-A1D4-2180FAF2F929}" type="sibTrans" cxnId="{DD80452E-73AE-4B5B-98E1-5A0CA27D0C4A}">
      <dgm:prSet/>
      <dgm:spPr/>
      <dgm:t>
        <a:bodyPr/>
        <a:lstStyle/>
        <a:p>
          <a:endParaRPr lang="en-US"/>
        </a:p>
      </dgm:t>
    </dgm:pt>
    <dgm:pt modelId="{81E54F1D-1758-403D-8C8C-931482B45A80}">
      <dgm:prSet phldrT="[Text]"/>
      <dgm:spPr/>
      <dgm:t>
        <a:bodyPr/>
        <a:lstStyle/>
        <a:p>
          <a:r>
            <a:rPr lang="en-US" dirty="0"/>
            <a:t>Cre - Loxp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/>
    </dgm:pt>
    <dgm:pt modelId="{9C25A1AA-BC43-495D-9076-3D598FA21CEA}" type="pres">
      <dgm:prSet presAssocID="{E373EC80-F24C-43D1-BFAE-7DCB202C496A}" presName="linearProcess" presStyleCnt="0"/>
      <dgm:spPr/>
    </dgm:pt>
    <dgm:pt modelId="{CC89E859-0E40-4CF5-A45C-DC06917BBECD}" type="pres">
      <dgm:prSet presAssocID="{ADA88F80-C551-46C6-A283-0CE2A7F58242}" presName="textNode" presStyleLbl="node1" presStyleIdx="0" presStyleCnt="3">
        <dgm:presLayoutVars>
          <dgm:bulletEnabled val="1"/>
        </dgm:presLayoutVars>
      </dgm:prSet>
      <dgm:spPr/>
    </dgm:pt>
    <dgm:pt modelId="{5B7FAE0A-2E56-4763-BDA8-7C946858EEF9}" type="pres">
      <dgm:prSet presAssocID="{1BD86C69-7952-49B2-A1D4-2180FAF2F929}" presName="sibTrans" presStyleCnt="0"/>
      <dgm:spPr/>
    </dgm:pt>
    <dgm:pt modelId="{4A2479E6-FD9A-4DCE-BA0F-30F9313D5625}" type="pres">
      <dgm:prSet presAssocID="{81E54F1D-1758-403D-8C8C-931482B45A80}" presName="textNode" presStyleLbl="node1" presStyleIdx="1" presStyleCnt="3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1" destOrd="0" parTransId="{FDC4FB55-6D86-406F-BE7D-9E3388812D82}" sibTransId="{DBA6C166-5786-4E24-AC3B-56B69F401242}"/>
    <dgm:cxn modelId="{DD80452E-73AE-4B5B-98E1-5A0CA27D0C4A}" srcId="{E373EC80-F24C-43D1-BFAE-7DCB202C496A}" destId="{ADA88F80-C551-46C6-A283-0CE2A7F58242}" srcOrd="0" destOrd="0" parTransId="{18C9249E-3107-4185-B868-CC4F0AEE0A7E}" sibTransId="{1BD86C69-7952-49B2-A1D4-2180FAF2F929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A52D80E3-D366-4520-A42D-86ADE30CE7F5}" type="presOf" srcId="{ADA88F80-C551-46C6-A283-0CE2A7F58242}" destId="{CC89E859-0E40-4CF5-A45C-DC06917BBECD}" srcOrd="0" destOrd="0" presId="urn:microsoft.com/office/officeart/2005/8/layout/hProcess9"/>
    <dgm:cxn modelId="{428457FF-D109-4A98-9B6E-FB46E0B03C4C}" srcId="{E373EC80-F24C-43D1-BFAE-7DCB202C496A}" destId="{1C18C7E8-D16C-4BED-BD50-C9EEC6492C68}" srcOrd="2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892C7552-A03D-4D73-85B2-B945C940655C}" type="presParOf" srcId="{9C25A1AA-BC43-495D-9076-3D598FA21CEA}" destId="{CC89E859-0E40-4CF5-A45C-DC06917BBECD}" srcOrd="0" destOrd="0" presId="urn:microsoft.com/office/officeart/2005/8/layout/hProcess9"/>
    <dgm:cxn modelId="{28D668C9-AAD8-478C-A843-9D46F9919E71}" type="presParOf" srcId="{9C25A1AA-BC43-495D-9076-3D598FA21CEA}" destId="{5B7FAE0A-2E56-4763-BDA8-7C946858EEF9}" srcOrd="1" destOrd="0" presId="urn:microsoft.com/office/officeart/2005/8/layout/hProcess9"/>
    <dgm:cxn modelId="{0739ED9F-78C6-4232-A4FD-F6E33BB89621}" type="presParOf" srcId="{9C25A1AA-BC43-495D-9076-3D598FA21CEA}" destId="{4A2479E6-FD9A-4DCE-BA0F-30F9313D5625}" srcOrd="2" destOrd="0" presId="urn:microsoft.com/office/officeart/2005/8/layout/hProcess9"/>
    <dgm:cxn modelId="{68033381-CFCF-479A-A994-00565C1292E0}" type="presParOf" srcId="{9C25A1AA-BC43-495D-9076-3D598FA21CEA}" destId="{EB9A2580-D496-4E67-AD18-C7F2C69C6820}" srcOrd="3" destOrd="0" presId="urn:microsoft.com/office/officeart/2005/8/layout/hProcess9"/>
    <dgm:cxn modelId="{78B7BBF9-B31F-4536-8111-089AFCD9A0E4}" type="presParOf" srcId="{9C25A1AA-BC43-495D-9076-3D598FA21CEA}" destId="{C214DD9E-440C-460D-84D9-9103D1A612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73EC80-F24C-43D1-BFAE-7DCB202C49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1E54F1D-1758-403D-8C8C-931482B45A80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Chemical Genomic Screen</a:t>
          </a:r>
        </a:p>
      </dgm:t>
    </dgm:pt>
    <dgm:pt modelId="{FDC4FB55-6D86-406F-BE7D-9E3388812D82}" type="parTrans" cxnId="{CC6A7F01-D976-4670-BE38-5364B8397D10}">
      <dgm:prSet/>
      <dgm:spPr/>
      <dgm:t>
        <a:bodyPr/>
        <a:lstStyle/>
        <a:p>
          <a:endParaRPr lang="en-US"/>
        </a:p>
      </dgm:t>
    </dgm:pt>
    <dgm:pt modelId="{DBA6C166-5786-4E24-AC3B-56B69F401242}" type="sibTrans" cxnId="{CC6A7F01-D976-4670-BE38-5364B8397D10}">
      <dgm:prSet/>
      <dgm:spPr/>
      <dgm:t>
        <a:bodyPr/>
        <a:lstStyle/>
        <a:p>
          <a:endParaRPr lang="en-US"/>
        </a:p>
      </dgm:t>
    </dgm:pt>
    <dgm:pt modelId="{1C18C7E8-D16C-4BED-BD50-C9EEC6492C68}">
      <dgm:prSet phldrT="[Text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US" dirty="0"/>
            <a:t>Assess DNA Repair </a:t>
          </a:r>
        </a:p>
      </dgm:t>
    </dgm:pt>
    <dgm:pt modelId="{47B4C7DE-829D-4906-9B90-BBEBEB569D73}" type="parTrans" cxnId="{428457FF-D109-4A98-9B6E-FB46E0B03C4C}">
      <dgm:prSet/>
      <dgm:spPr/>
      <dgm:t>
        <a:bodyPr/>
        <a:lstStyle/>
        <a:p>
          <a:endParaRPr lang="en-US"/>
        </a:p>
      </dgm:t>
    </dgm:pt>
    <dgm:pt modelId="{16B8E3C3-E74F-4835-9651-3A049DD38BC6}" type="sibTrans" cxnId="{428457FF-D109-4A98-9B6E-FB46E0B03C4C}">
      <dgm:prSet/>
      <dgm:spPr/>
      <dgm:t>
        <a:bodyPr/>
        <a:lstStyle/>
        <a:p>
          <a:endParaRPr lang="en-US"/>
        </a:p>
      </dgm:t>
    </dgm:pt>
    <dgm:pt modelId="{5F5AAE3F-9AA2-4881-B709-A2ABE184CDF3}" type="pres">
      <dgm:prSet presAssocID="{E373EC80-F24C-43D1-BFAE-7DCB202C496A}" presName="CompostProcess" presStyleCnt="0">
        <dgm:presLayoutVars>
          <dgm:dir/>
          <dgm:resizeHandles val="exact"/>
        </dgm:presLayoutVars>
      </dgm:prSet>
      <dgm:spPr/>
    </dgm:pt>
    <dgm:pt modelId="{E5F8D869-A082-4C23-A035-00BB76C8F684}" type="pres">
      <dgm:prSet presAssocID="{E373EC80-F24C-43D1-BFAE-7DCB202C496A}" presName="arrow" presStyleLbl="bgShp" presStyleIdx="0" presStyleCnt="1"/>
      <dgm:spPr>
        <a:solidFill>
          <a:srgbClr val="7030A0">
            <a:alpha val="48000"/>
          </a:srgbClr>
        </a:solidFill>
      </dgm:spPr>
    </dgm:pt>
    <dgm:pt modelId="{9C25A1AA-BC43-495D-9076-3D598FA21CEA}" type="pres">
      <dgm:prSet presAssocID="{E373EC80-F24C-43D1-BFAE-7DCB202C496A}" presName="linearProcess" presStyleCnt="0"/>
      <dgm:spPr/>
    </dgm:pt>
    <dgm:pt modelId="{4A2479E6-FD9A-4DCE-BA0F-30F9313D5625}" type="pres">
      <dgm:prSet presAssocID="{81E54F1D-1758-403D-8C8C-931482B45A80}" presName="textNode" presStyleLbl="node1" presStyleIdx="0" presStyleCnt="2" custLinFactNeighborX="-74290" custLinFactNeighborY="318">
        <dgm:presLayoutVars>
          <dgm:bulletEnabled val="1"/>
        </dgm:presLayoutVars>
      </dgm:prSet>
      <dgm:spPr/>
    </dgm:pt>
    <dgm:pt modelId="{EB9A2580-D496-4E67-AD18-C7F2C69C6820}" type="pres">
      <dgm:prSet presAssocID="{DBA6C166-5786-4E24-AC3B-56B69F401242}" presName="sibTrans" presStyleCnt="0"/>
      <dgm:spPr/>
    </dgm:pt>
    <dgm:pt modelId="{C214DD9E-440C-460D-84D9-9103D1A6128F}" type="pres">
      <dgm:prSet presAssocID="{1C18C7E8-D16C-4BED-BD50-C9EEC6492C68}" presName="textNode" presStyleLbl="node1" presStyleIdx="1" presStyleCnt="2" custLinFactX="-2339" custLinFactNeighborX="-100000" custLinFactNeighborY="488">
        <dgm:presLayoutVars>
          <dgm:bulletEnabled val="1"/>
        </dgm:presLayoutVars>
      </dgm:prSet>
      <dgm:spPr/>
    </dgm:pt>
  </dgm:ptLst>
  <dgm:cxnLst>
    <dgm:cxn modelId="{CC6A7F01-D976-4670-BE38-5364B8397D10}" srcId="{E373EC80-F24C-43D1-BFAE-7DCB202C496A}" destId="{81E54F1D-1758-403D-8C8C-931482B45A80}" srcOrd="0" destOrd="0" parTransId="{FDC4FB55-6D86-406F-BE7D-9E3388812D82}" sibTransId="{DBA6C166-5786-4E24-AC3B-56B69F401242}"/>
    <dgm:cxn modelId="{5689EA45-608F-4A4C-8B5E-DF62B9DBC33F}" type="presOf" srcId="{81E54F1D-1758-403D-8C8C-931482B45A80}" destId="{4A2479E6-FD9A-4DCE-BA0F-30F9313D5625}" srcOrd="0" destOrd="0" presId="urn:microsoft.com/office/officeart/2005/8/layout/hProcess9"/>
    <dgm:cxn modelId="{7DAB3D80-852F-4C85-99CE-EEC0EA0C3E54}" type="presOf" srcId="{1C18C7E8-D16C-4BED-BD50-C9EEC6492C68}" destId="{C214DD9E-440C-460D-84D9-9103D1A6128F}" srcOrd="0" destOrd="0" presId="urn:microsoft.com/office/officeart/2005/8/layout/hProcess9"/>
    <dgm:cxn modelId="{4EEABED2-CB0B-4EEA-935E-774E1FBD2C6B}" type="presOf" srcId="{E373EC80-F24C-43D1-BFAE-7DCB202C496A}" destId="{5F5AAE3F-9AA2-4881-B709-A2ABE184CDF3}" srcOrd="0" destOrd="0" presId="urn:microsoft.com/office/officeart/2005/8/layout/hProcess9"/>
    <dgm:cxn modelId="{428457FF-D109-4A98-9B6E-FB46E0B03C4C}" srcId="{E373EC80-F24C-43D1-BFAE-7DCB202C496A}" destId="{1C18C7E8-D16C-4BED-BD50-C9EEC6492C68}" srcOrd="1" destOrd="0" parTransId="{47B4C7DE-829D-4906-9B90-BBEBEB569D73}" sibTransId="{16B8E3C3-E74F-4835-9651-3A049DD38BC6}"/>
    <dgm:cxn modelId="{B66F1142-6FA2-4A16-BECE-38AF324CB776}" type="presParOf" srcId="{5F5AAE3F-9AA2-4881-B709-A2ABE184CDF3}" destId="{E5F8D869-A082-4C23-A035-00BB76C8F684}" srcOrd="0" destOrd="0" presId="urn:microsoft.com/office/officeart/2005/8/layout/hProcess9"/>
    <dgm:cxn modelId="{F6C94C6A-8E9B-4785-A6A4-3A99495CD3E4}" type="presParOf" srcId="{5F5AAE3F-9AA2-4881-B709-A2ABE184CDF3}" destId="{9C25A1AA-BC43-495D-9076-3D598FA21CEA}" srcOrd="1" destOrd="0" presId="urn:microsoft.com/office/officeart/2005/8/layout/hProcess9"/>
    <dgm:cxn modelId="{0739ED9F-78C6-4232-A4FD-F6E33BB89621}" type="presParOf" srcId="{9C25A1AA-BC43-495D-9076-3D598FA21CEA}" destId="{4A2479E6-FD9A-4DCE-BA0F-30F9313D5625}" srcOrd="0" destOrd="0" presId="urn:microsoft.com/office/officeart/2005/8/layout/hProcess9"/>
    <dgm:cxn modelId="{68033381-CFCF-479A-A994-00565C1292E0}" type="presParOf" srcId="{9C25A1AA-BC43-495D-9076-3D598FA21CEA}" destId="{EB9A2580-D496-4E67-AD18-C7F2C69C6820}" srcOrd="1" destOrd="0" presId="urn:microsoft.com/office/officeart/2005/8/layout/hProcess9"/>
    <dgm:cxn modelId="{78B7BBF9-B31F-4536-8111-089AFCD9A0E4}" type="presParOf" srcId="{9C25A1AA-BC43-495D-9076-3D598FA21CEA}" destId="{C214DD9E-440C-460D-84D9-9103D1A6128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12683" y="0"/>
          <a:ext cx="4677075" cy="2541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150054" y="762401"/>
          <a:ext cx="1650732" cy="101653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Clustal</a:t>
          </a:r>
          <a:r>
            <a:rPr lang="en-US" sz="2500" kern="1200" baseline="0" dirty="0"/>
            <a:t> W</a:t>
          </a:r>
          <a:endParaRPr lang="en-US" sz="2500" kern="1200" dirty="0"/>
        </a:p>
      </dsp:txBody>
      <dsp:txXfrm>
        <a:off x="199677" y="812024"/>
        <a:ext cx="1551486" cy="917288"/>
      </dsp:txXfrm>
    </dsp:sp>
    <dsp:sp modelId="{4A2479E6-FD9A-4DCE-BA0F-30F9313D5625}">
      <dsp:nvSpPr>
        <dsp:cNvPr id="0" name=""/>
        <dsp:cNvSpPr/>
      </dsp:nvSpPr>
      <dsp:spPr>
        <a:xfrm>
          <a:off x="1925854" y="762401"/>
          <a:ext cx="1650732" cy="101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 - Loxp</a:t>
          </a:r>
        </a:p>
      </dsp:txBody>
      <dsp:txXfrm>
        <a:off x="1975477" y="812024"/>
        <a:ext cx="1551486" cy="917288"/>
      </dsp:txXfrm>
    </dsp:sp>
    <dsp:sp modelId="{C214DD9E-440C-460D-84D9-9103D1A6128F}">
      <dsp:nvSpPr>
        <dsp:cNvPr id="0" name=""/>
        <dsp:cNvSpPr/>
      </dsp:nvSpPr>
      <dsp:spPr>
        <a:xfrm>
          <a:off x="3701655" y="762401"/>
          <a:ext cx="1650732" cy="101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Quantify Repair </a:t>
          </a:r>
        </a:p>
      </dsp:txBody>
      <dsp:txXfrm>
        <a:off x="3751278" y="812024"/>
        <a:ext cx="1551486" cy="917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378494" y="0"/>
          <a:ext cx="4289604" cy="1873214"/>
        </a:xfrm>
        <a:prstGeom prst="rightArrow">
          <a:avLst/>
        </a:prstGeom>
        <a:solidFill>
          <a:srgbClr val="7030A0">
            <a:alpha val="48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479E6-FD9A-4DCE-BA0F-30F9313D5625}">
      <dsp:nvSpPr>
        <dsp:cNvPr id="0" name=""/>
        <dsp:cNvSpPr/>
      </dsp:nvSpPr>
      <dsp:spPr>
        <a:xfrm>
          <a:off x="525154" y="564346"/>
          <a:ext cx="1845160" cy="749285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Chemical Genomic Screen</a:t>
          </a:r>
        </a:p>
      </dsp:txBody>
      <dsp:txXfrm>
        <a:off x="561731" y="600923"/>
        <a:ext cx="1772006" cy="676131"/>
      </dsp:txXfrm>
    </dsp:sp>
    <dsp:sp modelId="{C214DD9E-440C-460D-84D9-9103D1A6128F}">
      <dsp:nvSpPr>
        <dsp:cNvPr id="0" name=""/>
        <dsp:cNvSpPr/>
      </dsp:nvSpPr>
      <dsp:spPr>
        <a:xfrm>
          <a:off x="2418595" y="565620"/>
          <a:ext cx="1845160" cy="749285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 DNA Repair </a:t>
          </a:r>
        </a:p>
      </dsp:txBody>
      <dsp:txXfrm>
        <a:off x="2455172" y="602197"/>
        <a:ext cx="1772006" cy="6761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378494" y="0"/>
          <a:ext cx="4289604" cy="1873214"/>
        </a:xfrm>
        <a:prstGeom prst="rightArrow">
          <a:avLst/>
        </a:prstGeom>
        <a:solidFill>
          <a:srgbClr val="7030A0">
            <a:alpha val="48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479E6-FD9A-4DCE-BA0F-30F9313D5625}">
      <dsp:nvSpPr>
        <dsp:cNvPr id="0" name=""/>
        <dsp:cNvSpPr/>
      </dsp:nvSpPr>
      <dsp:spPr>
        <a:xfrm>
          <a:off x="525154" y="564346"/>
          <a:ext cx="1845160" cy="749285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Chemical Genomic Screen</a:t>
          </a:r>
        </a:p>
      </dsp:txBody>
      <dsp:txXfrm>
        <a:off x="561731" y="600923"/>
        <a:ext cx="1772006" cy="676131"/>
      </dsp:txXfrm>
    </dsp:sp>
    <dsp:sp modelId="{C214DD9E-440C-460D-84D9-9103D1A6128F}">
      <dsp:nvSpPr>
        <dsp:cNvPr id="0" name=""/>
        <dsp:cNvSpPr/>
      </dsp:nvSpPr>
      <dsp:spPr>
        <a:xfrm>
          <a:off x="2418595" y="565620"/>
          <a:ext cx="1845160" cy="749285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 DNA Repair </a:t>
          </a:r>
        </a:p>
      </dsp:txBody>
      <dsp:txXfrm>
        <a:off x="2455172" y="602197"/>
        <a:ext cx="1772006" cy="6761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22224" y="0"/>
          <a:ext cx="4677075" cy="2541337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5910" y="762401"/>
          <a:ext cx="1771098" cy="101653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Clustal</a:t>
          </a:r>
          <a:r>
            <a:rPr lang="en-US" sz="1800" kern="1200" baseline="0" dirty="0"/>
            <a:t> 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Proteomic Tools</a:t>
          </a:r>
          <a:endParaRPr lang="en-US" sz="1800" kern="1200" dirty="0"/>
        </a:p>
      </dsp:txBody>
      <dsp:txXfrm>
        <a:off x="55533" y="812024"/>
        <a:ext cx="1671852" cy="917288"/>
      </dsp:txXfrm>
    </dsp:sp>
    <dsp:sp modelId="{4A2479E6-FD9A-4DCE-BA0F-30F9313D5625}">
      <dsp:nvSpPr>
        <dsp:cNvPr id="0" name=""/>
        <dsp:cNvSpPr/>
      </dsp:nvSpPr>
      <dsp:spPr>
        <a:xfrm>
          <a:off x="1865671" y="762401"/>
          <a:ext cx="1771098" cy="1016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CRISPR-Cas-9 Mice Knock-in</a:t>
          </a:r>
        </a:p>
      </dsp:txBody>
      <dsp:txXfrm>
        <a:off x="1915294" y="812024"/>
        <a:ext cx="1671852" cy="917288"/>
      </dsp:txXfrm>
    </dsp:sp>
    <dsp:sp modelId="{C214DD9E-440C-460D-84D9-9103D1A6128F}">
      <dsp:nvSpPr>
        <dsp:cNvPr id="0" name=""/>
        <dsp:cNvSpPr/>
      </dsp:nvSpPr>
      <dsp:spPr>
        <a:xfrm>
          <a:off x="3725432" y="762401"/>
          <a:ext cx="1771098" cy="1016534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 DNA Repair </a:t>
          </a:r>
        </a:p>
      </dsp:txBody>
      <dsp:txXfrm>
        <a:off x="3775055" y="812024"/>
        <a:ext cx="1671852" cy="9172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12683" y="0"/>
          <a:ext cx="4677075" cy="2541337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5910" y="762401"/>
          <a:ext cx="1771098" cy="1016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Clustal</a:t>
          </a:r>
          <a:r>
            <a:rPr lang="en-US" sz="1800" kern="1200" baseline="0" dirty="0"/>
            <a:t> 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Proteomic Tools</a:t>
          </a:r>
          <a:endParaRPr lang="en-US" sz="1800" kern="1200" dirty="0"/>
        </a:p>
      </dsp:txBody>
      <dsp:txXfrm>
        <a:off x="55533" y="812024"/>
        <a:ext cx="1671852" cy="917288"/>
      </dsp:txXfrm>
    </dsp:sp>
    <dsp:sp modelId="{4A2479E6-FD9A-4DCE-BA0F-30F9313D5625}">
      <dsp:nvSpPr>
        <dsp:cNvPr id="0" name=""/>
        <dsp:cNvSpPr/>
      </dsp:nvSpPr>
      <dsp:spPr>
        <a:xfrm>
          <a:off x="1865671" y="762401"/>
          <a:ext cx="1771098" cy="1016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CRISPR-Cas-9 Mice Knock-in</a:t>
          </a:r>
        </a:p>
      </dsp:txBody>
      <dsp:txXfrm>
        <a:off x="1915294" y="812024"/>
        <a:ext cx="1671852" cy="917288"/>
      </dsp:txXfrm>
    </dsp:sp>
    <dsp:sp modelId="{C214DD9E-440C-460D-84D9-9103D1A6128F}">
      <dsp:nvSpPr>
        <dsp:cNvPr id="0" name=""/>
        <dsp:cNvSpPr/>
      </dsp:nvSpPr>
      <dsp:spPr>
        <a:xfrm>
          <a:off x="3725432" y="762401"/>
          <a:ext cx="1771098" cy="1016534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 DNA Repair </a:t>
          </a:r>
        </a:p>
      </dsp:txBody>
      <dsp:txXfrm>
        <a:off x="3775055" y="812024"/>
        <a:ext cx="1671852" cy="9172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12683" y="0"/>
          <a:ext cx="4677075" cy="2541337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5910" y="762401"/>
          <a:ext cx="1771098" cy="1016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Clustal</a:t>
          </a:r>
          <a:r>
            <a:rPr lang="en-US" sz="1800" kern="1200" baseline="0" dirty="0"/>
            <a:t> 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Proteomic Tools</a:t>
          </a:r>
          <a:endParaRPr lang="en-US" sz="1800" kern="1200" dirty="0"/>
        </a:p>
      </dsp:txBody>
      <dsp:txXfrm>
        <a:off x="55533" y="812024"/>
        <a:ext cx="1671852" cy="917288"/>
      </dsp:txXfrm>
    </dsp:sp>
    <dsp:sp modelId="{4A2479E6-FD9A-4DCE-BA0F-30F9313D5625}">
      <dsp:nvSpPr>
        <dsp:cNvPr id="0" name=""/>
        <dsp:cNvSpPr/>
      </dsp:nvSpPr>
      <dsp:spPr>
        <a:xfrm>
          <a:off x="1865671" y="762401"/>
          <a:ext cx="1771098" cy="101653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CRISPR-Cas-9 Zebrafish Knock-in</a:t>
          </a:r>
        </a:p>
      </dsp:txBody>
      <dsp:txXfrm>
        <a:off x="1915294" y="812024"/>
        <a:ext cx="1671852" cy="917288"/>
      </dsp:txXfrm>
    </dsp:sp>
    <dsp:sp modelId="{C214DD9E-440C-460D-84D9-9103D1A6128F}">
      <dsp:nvSpPr>
        <dsp:cNvPr id="0" name=""/>
        <dsp:cNvSpPr/>
      </dsp:nvSpPr>
      <dsp:spPr>
        <a:xfrm>
          <a:off x="3725432" y="762401"/>
          <a:ext cx="1771098" cy="1016534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 DNA Repair </a:t>
          </a:r>
        </a:p>
      </dsp:txBody>
      <dsp:txXfrm>
        <a:off x="3775055" y="812024"/>
        <a:ext cx="1671852" cy="9172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12683" y="0"/>
          <a:ext cx="4677075" cy="2541337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5910" y="762401"/>
          <a:ext cx="1771098" cy="1016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Clustal</a:t>
          </a:r>
          <a:r>
            <a:rPr lang="en-US" sz="1800" kern="1200" baseline="0" dirty="0"/>
            <a:t> 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Proteomic Tools</a:t>
          </a:r>
          <a:endParaRPr lang="en-US" sz="1800" kern="1200" dirty="0"/>
        </a:p>
      </dsp:txBody>
      <dsp:txXfrm>
        <a:off x="55533" y="812024"/>
        <a:ext cx="1671852" cy="917288"/>
      </dsp:txXfrm>
    </dsp:sp>
    <dsp:sp modelId="{4A2479E6-FD9A-4DCE-BA0F-30F9313D5625}">
      <dsp:nvSpPr>
        <dsp:cNvPr id="0" name=""/>
        <dsp:cNvSpPr/>
      </dsp:nvSpPr>
      <dsp:spPr>
        <a:xfrm>
          <a:off x="1865671" y="762401"/>
          <a:ext cx="1771098" cy="1016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CRISPR-Cas-9 Mice Knock-in</a:t>
          </a:r>
        </a:p>
      </dsp:txBody>
      <dsp:txXfrm>
        <a:off x="1915294" y="812024"/>
        <a:ext cx="1671852" cy="917288"/>
      </dsp:txXfrm>
    </dsp:sp>
    <dsp:sp modelId="{C214DD9E-440C-460D-84D9-9103D1A6128F}">
      <dsp:nvSpPr>
        <dsp:cNvPr id="0" name=""/>
        <dsp:cNvSpPr/>
      </dsp:nvSpPr>
      <dsp:spPr>
        <a:xfrm>
          <a:off x="3725432" y="762401"/>
          <a:ext cx="1771098" cy="1016534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 DNA Repair </a:t>
          </a:r>
        </a:p>
      </dsp:txBody>
      <dsp:txXfrm>
        <a:off x="3775055" y="812024"/>
        <a:ext cx="1671852" cy="917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12683" y="0"/>
          <a:ext cx="4677075" cy="2541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149114" y="762401"/>
          <a:ext cx="1650732" cy="101653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Clustal</a:t>
          </a:r>
          <a:r>
            <a:rPr lang="en-US" sz="2500" kern="1200" baseline="0" dirty="0"/>
            <a:t> W</a:t>
          </a:r>
          <a:endParaRPr lang="en-US" sz="2500" kern="1200" dirty="0"/>
        </a:p>
      </dsp:txBody>
      <dsp:txXfrm>
        <a:off x="198737" y="812024"/>
        <a:ext cx="1551486" cy="917288"/>
      </dsp:txXfrm>
    </dsp:sp>
    <dsp:sp modelId="{4A2479E6-FD9A-4DCE-BA0F-30F9313D5625}">
      <dsp:nvSpPr>
        <dsp:cNvPr id="0" name=""/>
        <dsp:cNvSpPr/>
      </dsp:nvSpPr>
      <dsp:spPr>
        <a:xfrm>
          <a:off x="1925854" y="762401"/>
          <a:ext cx="1650732" cy="101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 - Loxp</a:t>
          </a:r>
        </a:p>
      </dsp:txBody>
      <dsp:txXfrm>
        <a:off x="1975477" y="812024"/>
        <a:ext cx="1551486" cy="917288"/>
      </dsp:txXfrm>
    </dsp:sp>
    <dsp:sp modelId="{C214DD9E-440C-460D-84D9-9103D1A6128F}">
      <dsp:nvSpPr>
        <dsp:cNvPr id="0" name=""/>
        <dsp:cNvSpPr/>
      </dsp:nvSpPr>
      <dsp:spPr>
        <a:xfrm>
          <a:off x="3702595" y="762401"/>
          <a:ext cx="1650732" cy="101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Quantify Repair </a:t>
          </a:r>
        </a:p>
      </dsp:txBody>
      <dsp:txXfrm>
        <a:off x="3752218" y="812024"/>
        <a:ext cx="1551486" cy="917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12683" y="0"/>
          <a:ext cx="4677075" cy="1980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149114" y="594262"/>
          <a:ext cx="1650732" cy="79235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Clustal</a:t>
          </a:r>
          <a:r>
            <a:rPr lang="en-US" sz="2000" kern="1200" baseline="0" dirty="0"/>
            <a:t> W</a:t>
          </a:r>
          <a:endParaRPr lang="en-US" sz="2000" kern="1200" dirty="0"/>
        </a:p>
      </dsp:txBody>
      <dsp:txXfrm>
        <a:off x="187793" y="632941"/>
        <a:ext cx="1573374" cy="714992"/>
      </dsp:txXfrm>
    </dsp:sp>
    <dsp:sp modelId="{4A2479E6-FD9A-4DCE-BA0F-30F9313D5625}">
      <dsp:nvSpPr>
        <dsp:cNvPr id="0" name=""/>
        <dsp:cNvSpPr/>
      </dsp:nvSpPr>
      <dsp:spPr>
        <a:xfrm>
          <a:off x="1925854" y="594262"/>
          <a:ext cx="1650732" cy="79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 - Loxp</a:t>
          </a:r>
        </a:p>
      </dsp:txBody>
      <dsp:txXfrm>
        <a:off x="1964533" y="632941"/>
        <a:ext cx="1573374" cy="714992"/>
      </dsp:txXfrm>
    </dsp:sp>
    <dsp:sp modelId="{C214DD9E-440C-460D-84D9-9103D1A6128F}">
      <dsp:nvSpPr>
        <dsp:cNvPr id="0" name=""/>
        <dsp:cNvSpPr/>
      </dsp:nvSpPr>
      <dsp:spPr>
        <a:xfrm>
          <a:off x="3702595" y="594262"/>
          <a:ext cx="1650732" cy="79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Quantify Repair </a:t>
          </a:r>
        </a:p>
      </dsp:txBody>
      <dsp:txXfrm>
        <a:off x="3741274" y="632941"/>
        <a:ext cx="1573374" cy="714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12683" y="0"/>
          <a:ext cx="4677075" cy="2541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149114" y="762401"/>
          <a:ext cx="1650732" cy="101653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Clustal</a:t>
          </a:r>
          <a:r>
            <a:rPr lang="en-US" sz="2500" kern="1200" baseline="0" dirty="0"/>
            <a:t> W</a:t>
          </a:r>
          <a:endParaRPr lang="en-US" sz="2500" kern="1200" dirty="0"/>
        </a:p>
      </dsp:txBody>
      <dsp:txXfrm>
        <a:off x="198737" y="812024"/>
        <a:ext cx="1551486" cy="917288"/>
      </dsp:txXfrm>
    </dsp:sp>
    <dsp:sp modelId="{4A2479E6-FD9A-4DCE-BA0F-30F9313D5625}">
      <dsp:nvSpPr>
        <dsp:cNvPr id="0" name=""/>
        <dsp:cNvSpPr/>
      </dsp:nvSpPr>
      <dsp:spPr>
        <a:xfrm>
          <a:off x="1925854" y="762401"/>
          <a:ext cx="1650732" cy="101653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 - Loxp</a:t>
          </a:r>
        </a:p>
      </dsp:txBody>
      <dsp:txXfrm>
        <a:off x="1975477" y="812024"/>
        <a:ext cx="1551486" cy="917288"/>
      </dsp:txXfrm>
    </dsp:sp>
    <dsp:sp modelId="{C214DD9E-440C-460D-84D9-9103D1A6128F}">
      <dsp:nvSpPr>
        <dsp:cNvPr id="0" name=""/>
        <dsp:cNvSpPr/>
      </dsp:nvSpPr>
      <dsp:spPr>
        <a:xfrm>
          <a:off x="3702595" y="762401"/>
          <a:ext cx="1650732" cy="101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Quantify Repair </a:t>
          </a:r>
        </a:p>
      </dsp:txBody>
      <dsp:txXfrm>
        <a:off x="3752218" y="812024"/>
        <a:ext cx="1551486" cy="917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412683" y="0"/>
          <a:ext cx="4677075" cy="2541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2844" y="762401"/>
          <a:ext cx="1759709" cy="1016534"/>
        </a:xfrm>
        <a:prstGeom prst="round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Clustal</a:t>
          </a:r>
          <a:r>
            <a:rPr lang="en-US" sz="2400" kern="1200" baseline="0" dirty="0"/>
            <a:t> W</a:t>
          </a:r>
          <a:endParaRPr lang="en-US" sz="2400" kern="1200" dirty="0"/>
        </a:p>
      </dsp:txBody>
      <dsp:txXfrm>
        <a:off x="52467" y="812024"/>
        <a:ext cx="1660463" cy="917288"/>
      </dsp:txXfrm>
    </dsp:sp>
    <dsp:sp modelId="{4A2479E6-FD9A-4DCE-BA0F-30F9313D5625}">
      <dsp:nvSpPr>
        <dsp:cNvPr id="0" name=""/>
        <dsp:cNvSpPr/>
      </dsp:nvSpPr>
      <dsp:spPr>
        <a:xfrm>
          <a:off x="1871366" y="762401"/>
          <a:ext cx="1759709" cy="101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 - Loxp</a:t>
          </a:r>
        </a:p>
      </dsp:txBody>
      <dsp:txXfrm>
        <a:off x="1920989" y="812024"/>
        <a:ext cx="1660463" cy="917288"/>
      </dsp:txXfrm>
    </dsp:sp>
    <dsp:sp modelId="{C214DD9E-440C-460D-84D9-9103D1A6128F}">
      <dsp:nvSpPr>
        <dsp:cNvPr id="0" name=""/>
        <dsp:cNvSpPr/>
      </dsp:nvSpPr>
      <dsp:spPr>
        <a:xfrm>
          <a:off x="3739888" y="762401"/>
          <a:ext cx="1759709" cy="1016534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Assess DNA Repair </a:t>
          </a:r>
        </a:p>
      </dsp:txBody>
      <dsp:txXfrm>
        <a:off x="3789511" y="812024"/>
        <a:ext cx="1660463" cy="917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378494" y="0"/>
          <a:ext cx="4289604" cy="18732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143290" y="561964"/>
          <a:ext cx="1513977" cy="749285"/>
        </a:xfrm>
        <a:prstGeom prst="round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Clustal</a:t>
          </a:r>
          <a:r>
            <a:rPr lang="en-US" sz="1900" kern="1200" baseline="0" dirty="0"/>
            <a:t> W</a:t>
          </a:r>
          <a:endParaRPr lang="en-US" sz="1900" kern="1200" dirty="0"/>
        </a:p>
      </dsp:txBody>
      <dsp:txXfrm>
        <a:off x="179867" y="598541"/>
        <a:ext cx="1440823" cy="676131"/>
      </dsp:txXfrm>
    </dsp:sp>
    <dsp:sp modelId="{4A2479E6-FD9A-4DCE-BA0F-30F9313D5625}">
      <dsp:nvSpPr>
        <dsp:cNvPr id="0" name=""/>
        <dsp:cNvSpPr/>
      </dsp:nvSpPr>
      <dsp:spPr>
        <a:xfrm>
          <a:off x="1766307" y="561964"/>
          <a:ext cx="1513977" cy="749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 - Loxp</a:t>
          </a:r>
        </a:p>
      </dsp:txBody>
      <dsp:txXfrm>
        <a:off x="1802884" y="598541"/>
        <a:ext cx="1440823" cy="676131"/>
      </dsp:txXfrm>
    </dsp:sp>
    <dsp:sp modelId="{C214DD9E-440C-460D-84D9-9103D1A6128F}">
      <dsp:nvSpPr>
        <dsp:cNvPr id="0" name=""/>
        <dsp:cNvSpPr/>
      </dsp:nvSpPr>
      <dsp:spPr>
        <a:xfrm>
          <a:off x="3389324" y="561964"/>
          <a:ext cx="1513977" cy="749285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 DNA Repair </a:t>
          </a:r>
        </a:p>
      </dsp:txBody>
      <dsp:txXfrm>
        <a:off x="3425901" y="598541"/>
        <a:ext cx="1440823" cy="676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378494" y="0"/>
          <a:ext cx="4289604" cy="18732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143290" y="561964"/>
          <a:ext cx="1513977" cy="749285"/>
        </a:xfrm>
        <a:prstGeom prst="round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Clustal</a:t>
          </a:r>
          <a:r>
            <a:rPr lang="en-US" sz="1900" kern="1200" baseline="0" dirty="0"/>
            <a:t> W</a:t>
          </a:r>
          <a:endParaRPr lang="en-US" sz="1900" kern="1200" dirty="0"/>
        </a:p>
      </dsp:txBody>
      <dsp:txXfrm>
        <a:off x="179867" y="598541"/>
        <a:ext cx="1440823" cy="676131"/>
      </dsp:txXfrm>
    </dsp:sp>
    <dsp:sp modelId="{4A2479E6-FD9A-4DCE-BA0F-30F9313D5625}">
      <dsp:nvSpPr>
        <dsp:cNvPr id="0" name=""/>
        <dsp:cNvSpPr/>
      </dsp:nvSpPr>
      <dsp:spPr>
        <a:xfrm>
          <a:off x="1766307" y="561964"/>
          <a:ext cx="1513977" cy="749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 - Loxp</a:t>
          </a:r>
        </a:p>
      </dsp:txBody>
      <dsp:txXfrm>
        <a:off x="1802884" y="598541"/>
        <a:ext cx="1440823" cy="676131"/>
      </dsp:txXfrm>
    </dsp:sp>
    <dsp:sp modelId="{C214DD9E-440C-460D-84D9-9103D1A6128F}">
      <dsp:nvSpPr>
        <dsp:cNvPr id="0" name=""/>
        <dsp:cNvSpPr/>
      </dsp:nvSpPr>
      <dsp:spPr>
        <a:xfrm>
          <a:off x="3389324" y="561964"/>
          <a:ext cx="1513977" cy="749285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 DNA Repair </a:t>
          </a:r>
        </a:p>
      </dsp:txBody>
      <dsp:txXfrm>
        <a:off x="3425901" y="598541"/>
        <a:ext cx="1440823" cy="6761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378494" y="0"/>
          <a:ext cx="4289604" cy="18732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859-0E40-4CF5-A45C-DC06917BBECD}">
      <dsp:nvSpPr>
        <dsp:cNvPr id="0" name=""/>
        <dsp:cNvSpPr/>
      </dsp:nvSpPr>
      <dsp:spPr>
        <a:xfrm>
          <a:off x="143290" y="561964"/>
          <a:ext cx="1513977" cy="749285"/>
        </a:xfrm>
        <a:prstGeom prst="round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Clustal</a:t>
          </a:r>
          <a:r>
            <a:rPr lang="en-US" sz="1900" kern="1200" baseline="0" dirty="0"/>
            <a:t> W</a:t>
          </a:r>
          <a:endParaRPr lang="en-US" sz="1900" kern="1200" dirty="0"/>
        </a:p>
      </dsp:txBody>
      <dsp:txXfrm>
        <a:off x="179867" y="598541"/>
        <a:ext cx="1440823" cy="676131"/>
      </dsp:txXfrm>
    </dsp:sp>
    <dsp:sp modelId="{4A2479E6-FD9A-4DCE-BA0F-30F9313D5625}">
      <dsp:nvSpPr>
        <dsp:cNvPr id="0" name=""/>
        <dsp:cNvSpPr/>
      </dsp:nvSpPr>
      <dsp:spPr>
        <a:xfrm>
          <a:off x="1766307" y="561964"/>
          <a:ext cx="1513977" cy="749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 - Loxp</a:t>
          </a:r>
        </a:p>
      </dsp:txBody>
      <dsp:txXfrm>
        <a:off x="1802884" y="598541"/>
        <a:ext cx="1440823" cy="676131"/>
      </dsp:txXfrm>
    </dsp:sp>
    <dsp:sp modelId="{C214DD9E-440C-460D-84D9-9103D1A6128F}">
      <dsp:nvSpPr>
        <dsp:cNvPr id="0" name=""/>
        <dsp:cNvSpPr/>
      </dsp:nvSpPr>
      <dsp:spPr>
        <a:xfrm>
          <a:off x="3389324" y="561964"/>
          <a:ext cx="1513977" cy="749285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 DNA Repair </a:t>
          </a:r>
        </a:p>
      </dsp:txBody>
      <dsp:txXfrm>
        <a:off x="3425901" y="598541"/>
        <a:ext cx="1440823" cy="6761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D869-A082-4C23-A035-00BB76C8F684}">
      <dsp:nvSpPr>
        <dsp:cNvPr id="0" name=""/>
        <dsp:cNvSpPr/>
      </dsp:nvSpPr>
      <dsp:spPr>
        <a:xfrm>
          <a:off x="378494" y="0"/>
          <a:ext cx="4289604" cy="1873214"/>
        </a:xfrm>
        <a:prstGeom prst="rightArrow">
          <a:avLst/>
        </a:prstGeom>
        <a:solidFill>
          <a:srgbClr val="7030A0">
            <a:alpha val="48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479E6-FD9A-4DCE-BA0F-30F9313D5625}">
      <dsp:nvSpPr>
        <dsp:cNvPr id="0" name=""/>
        <dsp:cNvSpPr/>
      </dsp:nvSpPr>
      <dsp:spPr>
        <a:xfrm>
          <a:off x="525154" y="564346"/>
          <a:ext cx="1845160" cy="749285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Chemical Genomic Screen</a:t>
          </a:r>
        </a:p>
      </dsp:txBody>
      <dsp:txXfrm>
        <a:off x="561731" y="600923"/>
        <a:ext cx="1772006" cy="676131"/>
      </dsp:txXfrm>
    </dsp:sp>
    <dsp:sp modelId="{C214DD9E-440C-460D-84D9-9103D1A6128F}">
      <dsp:nvSpPr>
        <dsp:cNvPr id="0" name=""/>
        <dsp:cNvSpPr/>
      </dsp:nvSpPr>
      <dsp:spPr>
        <a:xfrm>
          <a:off x="2418595" y="565620"/>
          <a:ext cx="1845160" cy="749285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 DNA Repair </a:t>
          </a:r>
        </a:p>
      </dsp:txBody>
      <dsp:txXfrm>
        <a:off x="2455172" y="602197"/>
        <a:ext cx="1772006" cy="676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C0B5E-3429-48CD-AF59-B89D1592E50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04D88-2250-4B10-83CF-1714A8E0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healthnews.com/daily/cancer/respond-quickly-to-ovarian-cancer-symptom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7754595_Novel_fluorescent_genome_editing_reporters_for_monitoring_DNA_repair_pathway_utilization_at_endonuclease-induced_break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28/ff/6f/28ff6f46d418860eacb64f4d62a86a96.jpg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28/ff/6f/28ff6f46d418860eacb64f4d62a86a96.jpg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sphosite.org/proteinAction?id=9321&amp;showAllSites=true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sphosite.org/proteinAction?id=9321&amp;showAllSites=true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gene.org/crispr/guide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sphosite.org/proteinAction?id=9321&amp;showAllSites=true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health.com/ovarian-cancer-causes-risk-factors-250967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bgynkey.com/chapter-36-ovarian-germ-cell-and-sex-cord-stromal-tumor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genomics.org/resources/educational-materials/glossary/double-strand-break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CC0511EF-7C4A-440E-AFF0-6B867D99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5B274564-C1C7-4C10-B019-426B7506FAB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hlinkClick r:id="rId3"/>
              </a:rPr>
              <a:t>https://universityhealthnews.com/daily/cancer/respond-quickly-to-ovarian-cancer-symptoms/</a:t>
            </a: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https://blast.ncbi.nlm.nih.gov/Blast.cgi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1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Walker A: 107G, 108G, 109P, 110G(US), 111S(US), 112G(US/Likely Pathogenic), 113K(US), 114T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Mice: </a:t>
            </a:r>
            <a:r>
              <a:rPr lang="en-US" dirty="0" err="1"/>
              <a:t>Biorender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Adapted from https://www.jax.org/news-and-insights/jax-blog/2014/december/the-abcs-of-choosing-a-cre-strain-to-generate-ko-mice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1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https://www.researchgate.net/publication/257754595_Novel_fluorescent_genome_editing_reporters_for_monitoring_DNA_repair_pathway_utilization_at_endonuclease-induced_breaks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21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Traffic Light: https://i.pinimg.com/originals/28/ff/6f/28ff6f46d418860eacb64f4d62a86a96.jpg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8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Traffic Light: https://i.pinimg.com/originals/28/ff/6f/28ff6f46d418860eacb64f4d62a86a96.jpg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7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https://www.phosphosite.org/proteinAction?id=9321&amp;showAllSites=true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71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https://www.phosphosite.org/proteinAction?id=9321&amp;showAllSites=true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5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https://www.addgene.org/crispr/guide/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7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https://www.phosphosite.org/proteinAction?id=9321&amp;showAllSites=true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https://www.verywellhealth.com/ovarian-cancer-causes-risk-factors-2509671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CC0511EF-7C4A-440E-AFF0-6B867D99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5B274564-C1C7-4C10-B019-426B7506FAB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hlinkClick r:id="rId3"/>
              </a:rPr>
              <a:t>https://obgynkey.com/chapter-36-ovarian-germ-cell-and-sex-cord-stromal-tumors/</a:t>
            </a: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5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Biorender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CC0511EF-7C4A-440E-AFF0-6B867D99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5B274564-C1C7-4C10-B019-426B7506FAB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A model of the evolutionary history of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recA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/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RAD51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gene family. The gene duplication that occurred before the divergence of archaea and eukaryotes gave rise to two lineages,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RADα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and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RADβ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, and, in eubacteria,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recA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has remained as a single-copy gene. In eukaryotes, both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RADα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and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RADβ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genes experienced several duplication events, but, in archaea, they remained as single-copy genes. Eukaryotic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recA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genes originated from proteobacteria (</a:t>
            </a:r>
            <a:r>
              <a:rPr lang="en-GB" altLang="en-US" i="1" dirty="0" err="1">
                <a:latin typeface="Arial" panose="020B0604020202020204" pitchFamily="34" charset="0"/>
                <a:cs typeface="msgothic" charset="0"/>
              </a:rPr>
              <a:t>recAmt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) and cyanobacteria (</a:t>
            </a:r>
            <a:r>
              <a:rPr lang="en-GB" altLang="en-US" i="1" dirty="0" err="1">
                <a:latin typeface="Arial" panose="020B0604020202020204" pitchFamily="34" charset="0"/>
                <a:cs typeface="msgothic" charset="0"/>
              </a:rPr>
              <a:t>recAcp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)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recA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genes after two separate endosymbiotic events. </a:t>
            </a:r>
            <a:r>
              <a:rPr lang="en-GB" altLang="en-US" i="1" dirty="0" err="1">
                <a:latin typeface="Arial" panose="020B0604020202020204" pitchFamily="34" charset="0"/>
                <a:cs typeface="msgothic" charset="0"/>
              </a:rPr>
              <a:t>recAmt</a:t>
            </a:r>
            <a:r>
              <a:rPr lang="en-GB" altLang="en-US" dirty="0" err="1">
                <a:latin typeface="Arial" panose="020B0604020202020204" pitchFamily="34" charset="0"/>
                <a:cs typeface="msgothic" charset="0"/>
              </a:rPr>
              <a:t>s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were subsequently lost in the ancestors of animals and fungi.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Figure: https://www.pnas.org/content/103/27/10328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Biorender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2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solidFill>
                  <a:srgbClr val="333333"/>
                </a:solidFill>
              </a:rPr>
              <a:t>https://doi.org/10.1093/carcin/bgi136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https://innovativegenomics.org/resources/educational-materials/glossary/double-strand-break/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04D88-2250-4B10-83CF-1714A8E033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4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70" y="1151933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1951"/>
            </a:lvl1pPr>
            <a:lvl2pPr marL="0" indent="0" algn="ctr">
              <a:spcBef>
                <a:spcPts val="0"/>
              </a:spcBef>
              <a:buClrTx/>
              <a:buSzTx/>
              <a:buNone/>
              <a:defRPr sz="1951"/>
            </a:lvl2pPr>
            <a:lvl3pPr marL="0" indent="0" algn="ctr">
              <a:spcBef>
                <a:spcPts val="0"/>
              </a:spcBef>
              <a:buClrTx/>
              <a:buSzTx/>
              <a:buNone/>
              <a:defRPr sz="1951"/>
            </a:lvl3pPr>
            <a:lvl4pPr marL="0" indent="0" algn="ctr">
              <a:spcBef>
                <a:spcPts val="0"/>
              </a:spcBef>
              <a:buClrTx/>
              <a:buSzTx/>
              <a:buNone/>
              <a:defRPr sz="1951"/>
            </a:lvl4pPr>
            <a:lvl5pPr marL="0" indent="0" algn="ctr">
              <a:spcBef>
                <a:spcPts val="0"/>
              </a:spcBef>
              <a:buClrTx/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1913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38535" y="473276"/>
            <a:ext cx="6861105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70" y="4723808"/>
            <a:ext cx="7358063" cy="10001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1951"/>
            </a:lvl1pPr>
            <a:lvl2pPr marL="0" indent="0" algn="ctr">
              <a:spcBef>
                <a:spcPts val="0"/>
              </a:spcBef>
              <a:buClrTx/>
              <a:buSzTx/>
              <a:buNone/>
              <a:defRPr sz="1951"/>
            </a:lvl2pPr>
            <a:lvl3pPr marL="0" indent="0" algn="ctr">
              <a:spcBef>
                <a:spcPts val="0"/>
              </a:spcBef>
              <a:buClrTx/>
              <a:buSzTx/>
              <a:buNone/>
              <a:defRPr sz="1951"/>
            </a:lvl3pPr>
            <a:lvl4pPr marL="0" indent="0" algn="ctr">
              <a:spcBef>
                <a:spcPts val="0"/>
              </a:spcBef>
              <a:buClrTx/>
              <a:buSzTx/>
              <a:buNone/>
              <a:defRPr sz="1951"/>
            </a:lvl4pPr>
            <a:lvl5pPr marL="0" indent="0" algn="ctr">
              <a:spcBef>
                <a:spcPts val="0"/>
              </a:spcBef>
              <a:buClrTx/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1907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70" y="2268144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6930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6" y="449243"/>
            <a:ext cx="3750470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8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3164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8" y="3321847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1951"/>
            </a:lvl1pPr>
            <a:lvl2pPr marL="0" indent="0" algn="ctr">
              <a:spcBef>
                <a:spcPts val="0"/>
              </a:spcBef>
              <a:buClrTx/>
              <a:buSzTx/>
              <a:buNone/>
              <a:defRPr sz="1951"/>
            </a:lvl2pPr>
            <a:lvl3pPr marL="0" indent="0" algn="ctr">
              <a:spcBef>
                <a:spcPts val="0"/>
              </a:spcBef>
              <a:buClrTx/>
              <a:buSzTx/>
              <a:buNone/>
              <a:defRPr sz="1951"/>
            </a:lvl3pPr>
            <a:lvl4pPr marL="0" indent="0" algn="ctr">
              <a:spcBef>
                <a:spcPts val="0"/>
              </a:spcBef>
              <a:buClrTx/>
              <a:buSzTx/>
              <a:buNone/>
              <a:defRPr sz="1951"/>
            </a:lvl4pPr>
            <a:lvl5pPr marL="0" indent="0" algn="ctr">
              <a:spcBef>
                <a:spcPts val="0"/>
              </a:spcBef>
              <a:buClrTx/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6011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37203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3927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6" y="1821659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8" y="1821659"/>
            <a:ext cx="3750469" cy="4420195"/>
          </a:xfrm>
          <a:prstGeom prst="rect">
            <a:avLst/>
          </a:prstGeom>
        </p:spPr>
        <p:txBody>
          <a:bodyPr/>
          <a:lstStyle>
            <a:lvl1pPr marL="180815" indent="-180815">
              <a:spcBef>
                <a:spcPts val="1688"/>
              </a:spcBef>
              <a:buClrTx/>
              <a:defRPr sz="1477"/>
            </a:lvl1pPr>
            <a:lvl2pPr marL="361631" indent="-180815">
              <a:spcBef>
                <a:spcPts val="1688"/>
              </a:spcBef>
              <a:buClrTx/>
              <a:defRPr sz="1477"/>
            </a:lvl2pPr>
            <a:lvl3pPr marL="542446" indent="-180815">
              <a:spcBef>
                <a:spcPts val="1688"/>
              </a:spcBef>
              <a:buClrTx/>
              <a:defRPr sz="1477"/>
            </a:lvl3pPr>
            <a:lvl4pPr marL="723261" indent="-180815">
              <a:spcBef>
                <a:spcPts val="1688"/>
              </a:spcBef>
              <a:buClrTx/>
              <a:defRPr sz="1477"/>
            </a:lvl4pPr>
            <a:lvl5pPr marL="904076" indent="-180815">
              <a:spcBef>
                <a:spcPts val="1688"/>
              </a:spcBef>
              <a:buClrTx/>
              <a:defRPr sz="147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3843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8" y="892972"/>
            <a:ext cx="7804547" cy="5072063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0207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2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32736" y="3491508"/>
            <a:ext cx="3750469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32736" y="446484"/>
            <a:ext cx="3750469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8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30460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70" y="4473776"/>
            <a:ext cx="7358063" cy="2972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265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70" y="3054609"/>
            <a:ext cx="7358063" cy="378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793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74519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34114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49017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92970" y="178594"/>
            <a:ext cx="7358063" cy="1714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3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6" y="6509744"/>
            <a:ext cx="246862" cy="248658"/>
          </a:xfrm>
          <a:prstGeom prst="rect">
            <a:avLst/>
          </a:prstGeom>
        </p:spPr>
        <p:txBody>
          <a:bodyPr/>
          <a:lstStyle>
            <a:lvl1pPr>
              <a:defRPr sz="949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785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2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4E10-BACD-4833-B224-1A9FB95B8E6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DCF6-0CE9-4215-A963-CC435612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8" y="178597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8" y="1821659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3"/>
            <a:ext cx="240450" cy="232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44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578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/>
  <p:txStyles>
    <p:titleStyle>
      <a:lvl1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8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4390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68780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03171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37561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71951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06341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40731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875121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09512" marR="0" indent="-234390" algn="l" defTabSz="308055" rtl="0" latinLnBrk="0">
        <a:lnSpc>
          <a:spcPct val="100000"/>
        </a:lnSpc>
        <a:spcBef>
          <a:spcPts val="2215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1688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20544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41087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61631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82174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02717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723261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43805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64348" algn="ctr" defTabSz="3080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hyperlink" Target="http://www.freestockphotos.biz/stockphoto/16537" TargetMode="External"/><Relationship Id="rId5" Type="http://schemas.openxmlformats.org/officeDocument/2006/relationships/diagramData" Target="../diagrams/data4.xml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diagramDrawing" Target="../diagrams/drawing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9.jp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9.jp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as.org/content/103/27/10328" TargetMode="External"/><Relationship Id="rId13" Type="http://schemas.openxmlformats.org/officeDocument/2006/relationships/hyperlink" Target="https://www.megasoftware.net/" TargetMode="External"/><Relationship Id="rId3" Type="http://schemas.openxmlformats.org/officeDocument/2006/relationships/hyperlink" Target="https://universityhealthnews.com/daily/cancer/respond-quickly-to-ovarian-cancer-symptoms/" TargetMode="External"/><Relationship Id="rId7" Type="http://schemas.openxmlformats.org/officeDocument/2006/relationships/hyperlink" Target="https://en.wikipedia.org/wiki/DNA-binding_protein" TargetMode="External"/><Relationship Id="rId12" Type="http://schemas.openxmlformats.org/officeDocument/2006/relationships/hyperlink" Target="https://blast.ncbi.nlm.nih.gov/Blast.cgi" TargetMode="External"/><Relationship Id="rId17" Type="http://schemas.openxmlformats.org/officeDocument/2006/relationships/hyperlink" Target="https://www.phosphosite.org/proteinAction?id=9321&amp;showAllSites=true" TargetMode="External"/><Relationship Id="rId2" Type="http://schemas.openxmlformats.org/officeDocument/2006/relationships/hyperlink" Target="https://tat.gu.se/digitalAssets/1331/1331718_tum--r.jpg" TargetMode="External"/><Relationship Id="rId16" Type="http://schemas.openxmlformats.org/officeDocument/2006/relationships/hyperlink" Target="https://i.pinimg.com/originals/28/ff/6f/28ff6f46d418860eacb64f4d62a86a9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orender.com/" TargetMode="External"/><Relationship Id="rId11" Type="http://schemas.openxmlformats.org/officeDocument/2006/relationships/hyperlink" Target="https://innovativegenomics.org/resources/educational-materials/glossary/double-strand-break/" TargetMode="External"/><Relationship Id="rId5" Type="http://schemas.openxmlformats.org/officeDocument/2006/relationships/hyperlink" Target="https://obgynkey.com/chapter-36-ovarian-germ-cell-and-sex-cord-stromal-tumors/" TargetMode="External"/><Relationship Id="rId15" Type="http://schemas.openxmlformats.org/officeDocument/2006/relationships/hyperlink" Target="https://www.researchgate.net/publication/257754595_Novel_fluorescent_genome_editing_reporters_for_monitoring_DNA_repair_pathway_utilization_at_endonuclease-induced_breaks" TargetMode="External"/><Relationship Id="rId10" Type="http://schemas.openxmlformats.org/officeDocument/2006/relationships/hyperlink" Target="https://doi.org/10.1093/carcin/bgi136" TargetMode="External"/><Relationship Id="rId4" Type="http://schemas.openxmlformats.org/officeDocument/2006/relationships/hyperlink" Target="https://www.verywellhealth.com/ovarian-cancer-causes-risk-factors-2509671" TargetMode="External"/><Relationship Id="rId9" Type="http://schemas.openxmlformats.org/officeDocument/2006/relationships/hyperlink" Target="https://string-db.org/cgi/network.pl" TargetMode="External"/><Relationship Id="rId14" Type="http://schemas.openxmlformats.org/officeDocument/2006/relationships/hyperlink" Target="https://www.ebi.ac.uk/Tools/msa/clustal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28/ff/6f/28ff6f46d418860eacb64f4d62a86a96.jpg" TargetMode="External"/><Relationship Id="rId2" Type="http://schemas.openxmlformats.org/officeDocument/2006/relationships/hyperlink" Target="https://www.addgene.org/crispr/gui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82A4B0-16FE-4E38-B8DA-D17607EFD890}"/>
              </a:ext>
            </a:extLst>
          </p:cNvPr>
          <p:cNvSpPr/>
          <p:nvPr/>
        </p:nvSpPr>
        <p:spPr>
          <a:xfrm>
            <a:off x="1807858" y="2713993"/>
            <a:ext cx="5528287" cy="1606938"/>
          </a:xfrm>
          <a:prstGeom prst="rect">
            <a:avLst/>
          </a:prstGeom>
          <a:noFill/>
        </p:spPr>
        <p:txBody>
          <a:bodyPr wrap="square" lIns="48221" tIns="24110" rIns="48221" bIns="24110">
            <a:spAutoFit/>
          </a:bodyPr>
          <a:lstStyle/>
          <a:p>
            <a:pPr algn="ctr" defTabSz="308055" hangingPunct="0"/>
            <a:r>
              <a:rPr lang="en-US" sz="5063" b="1" kern="0" dirty="0">
                <a:ln w="9525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  <a:latin typeface="Helvetica Neue"/>
                <a:sym typeface="Helvetica Neue"/>
              </a:rPr>
              <a:t>Ovarian Cancer </a:t>
            </a:r>
            <a:r>
              <a:rPr lang="en-US" sz="5063" b="1" i="1" kern="0" dirty="0">
                <a:ln w="9525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  <a:latin typeface="Helvetica Neue"/>
                <a:sym typeface="Helvetica Neue"/>
              </a:rPr>
              <a:t>RAD51D</a:t>
            </a:r>
            <a:endParaRPr lang="en-US" sz="5063" b="1" kern="0" dirty="0">
              <a:ln w="9525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000000">
                    <a:lumMod val="50000"/>
                  </a:srgbClr>
                </a:outerShdw>
              </a:effectLst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231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52B7-D78D-4A1F-8875-DD904A27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60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Model Organism 2: Danio rerio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44D91-F313-48AE-8040-875F2146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724" y="869133"/>
            <a:ext cx="6628551" cy="5464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F288C-6A84-401F-9819-BE9318952050}"/>
              </a:ext>
            </a:extLst>
          </p:cNvPr>
          <p:cNvSpPr txBox="1"/>
          <p:nvPr/>
        </p:nvSpPr>
        <p:spPr>
          <a:xfrm>
            <a:off x="6333604" y="3909626"/>
            <a:ext cx="310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Xenografting Tools </a:t>
            </a:r>
          </a:p>
          <a:p>
            <a:r>
              <a:rPr lang="en-US" b="1" dirty="0"/>
              <a:t>        -Ovarian Tumor Model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28D77-762B-47A4-B212-65EA9521FE3C}"/>
              </a:ext>
            </a:extLst>
          </p:cNvPr>
          <p:cNvSpPr txBox="1"/>
          <p:nvPr/>
        </p:nvSpPr>
        <p:spPr>
          <a:xfrm>
            <a:off x="3228263" y="1993817"/>
            <a:ext cx="310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Steroid Hormone Receptors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E3E2E-8319-467C-90C4-87E3222B440D}"/>
              </a:ext>
            </a:extLst>
          </p:cNvPr>
          <p:cNvSpPr txBox="1"/>
          <p:nvPr/>
        </p:nvSpPr>
        <p:spPr>
          <a:xfrm>
            <a:off x="3413157" y="6379433"/>
            <a:ext cx="384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Good For Fluorescent Microscopy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AD4B3-86FE-4BAB-ADFA-DD59927D583F}"/>
              </a:ext>
            </a:extLst>
          </p:cNvPr>
          <p:cNvSpPr txBox="1"/>
          <p:nvPr/>
        </p:nvSpPr>
        <p:spPr>
          <a:xfrm>
            <a:off x="1122630" y="4191754"/>
            <a:ext cx="185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Cheap and Fast Genetic Screens</a:t>
            </a:r>
          </a:p>
        </p:txBody>
      </p:sp>
    </p:spTree>
    <p:extLst>
      <p:ext uri="{BB962C8B-B14F-4D97-AF65-F5344CB8AC3E}">
        <p14:creationId xmlns:p14="http://schemas.microsoft.com/office/powerpoint/2010/main" val="354148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F010-D6BF-4EDC-A60C-3B9CFC91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83"/>
            <a:ext cx="9144000" cy="1079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RAD51D is a Part of the BCDX2 Complex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E8EFE7-9E09-4F03-B7C1-1CD7B00A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944"/>
            <a:ext cx="9144000" cy="4527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714D47-50D6-439D-8652-361AA667E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7" t="5505" r="13271" b="6421"/>
          <a:stretch/>
        </p:blipFill>
        <p:spPr>
          <a:xfrm>
            <a:off x="2735151" y="1328841"/>
            <a:ext cx="2540001" cy="1463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68E7BD-968F-4CAC-9A11-F5C5B7477BDE}"/>
              </a:ext>
            </a:extLst>
          </p:cNvPr>
          <p:cNvSpPr txBox="1"/>
          <p:nvPr/>
        </p:nvSpPr>
        <p:spPr>
          <a:xfrm>
            <a:off x="1168400" y="3061007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Human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B9C0D-854C-45BB-A909-94FAEB315E8D}"/>
              </a:ext>
            </a:extLst>
          </p:cNvPr>
          <p:cNvSpPr txBox="1"/>
          <p:nvPr/>
        </p:nvSpPr>
        <p:spPr>
          <a:xfrm>
            <a:off x="7132320" y="2100111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Mouse</a:t>
            </a:r>
          </a:p>
        </p:txBody>
      </p:sp>
    </p:spTree>
    <p:extLst>
      <p:ext uri="{BB962C8B-B14F-4D97-AF65-F5344CB8AC3E}">
        <p14:creationId xmlns:p14="http://schemas.microsoft.com/office/powerpoint/2010/main" val="12778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F010-D6BF-4EDC-A60C-3B9CFC91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29"/>
            <a:ext cx="9144000" cy="1079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Why Do RAD51D Mutations Have Tissue Specific Phenotypes?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F0899-54F7-4692-B46F-2633FF00965F}"/>
              </a:ext>
            </a:extLst>
          </p:cNvPr>
          <p:cNvSpPr txBox="1"/>
          <p:nvPr/>
        </p:nvSpPr>
        <p:spPr>
          <a:xfrm>
            <a:off x="1633726" y="2187616"/>
            <a:ext cx="6174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•</a:t>
            </a:r>
            <a:r>
              <a:rPr lang="en-US" dirty="0"/>
              <a:t>Profiles of genes contributing to breast and ovarian cancer differ substantially.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i="1" dirty="0"/>
              <a:t>RAD51C</a:t>
            </a:r>
            <a:r>
              <a:rPr lang="en-US" dirty="0"/>
              <a:t>, </a:t>
            </a:r>
            <a:r>
              <a:rPr lang="en-US" i="1" dirty="0"/>
              <a:t>RAD51D</a:t>
            </a:r>
            <a:r>
              <a:rPr lang="en-US" dirty="0"/>
              <a:t>, and </a:t>
            </a:r>
            <a:r>
              <a:rPr lang="en-US" i="1" dirty="0"/>
              <a:t>BRIP1</a:t>
            </a:r>
            <a:r>
              <a:rPr lang="en-US" dirty="0"/>
              <a:t> are proved to be high-risk ovarian, but not breast cancer genes.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1C13A5-B92C-469D-9E1C-1FBAE3952CA3}"/>
              </a:ext>
            </a:extLst>
          </p:cNvPr>
          <p:cNvSpPr/>
          <p:nvPr/>
        </p:nvSpPr>
        <p:spPr>
          <a:xfrm>
            <a:off x="0" y="12642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 Neue"/>
              </a:rPr>
              <a:t>“Large-scale meta-analysis of mutations identified in panels of breast/ovarian cancer-related genes — Providing evidence of cancer predisposition genes”</a:t>
            </a:r>
            <a:endParaRPr lang="en-US" b="1" i="0" dirty="0"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5494A6-46AA-4FF4-8BE3-9E9747E5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71" y="4218941"/>
            <a:ext cx="2919460" cy="2210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527064-FE0A-47AA-885D-1BCC17B6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552" y="4471811"/>
            <a:ext cx="2324100" cy="1866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0081E3-4332-4AC0-A130-989FC3638BE0}"/>
              </a:ext>
            </a:extLst>
          </p:cNvPr>
          <p:cNvSpPr/>
          <p:nvPr/>
        </p:nvSpPr>
        <p:spPr>
          <a:xfrm>
            <a:off x="3956762" y="5060887"/>
            <a:ext cx="1593012" cy="912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53456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9FFD-26E4-4A83-AD00-90D11582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39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Can the Microenvironment of the Ovary Explain the Phenotype? </a:t>
            </a:r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FE5505DD-24D1-4AE5-9B0E-B729B50925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8518" y="1457608"/>
            <a:ext cx="7446963" cy="5152427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C43ADFA-B835-4A6C-8B71-C2C3312F25A8}"/>
              </a:ext>
            </a:extLst>
          </p:cNvPr>
          <p:cNvSpPr/>
          <p:nvPr/>
        </p:nvSpPr>
        <p:spPr>
          <a:xfrm>
            <a:off x="6183518" y="3573586"/>
            <a:ext cx="2005623" cy="745068"/>
          </a:xfrm>
          <a:prstGeom prst="flowChartAlternateProcess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1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8199-B111-49E0-9BBB-688078F4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Helvetica Neue"/>
              </a:rPr>
              <a:t>How Does Estrogen Cause DNA Damage?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AC33799-C810-47D3-90CC-4B85E3E81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5563"/>
            <a:ext cx="9143999" cy="553243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11FEF8-C8B9-4765-9388-D74836CD9EA6}"/>
              </a:ext>
            </a:extLst>
          </p:cNvPr>
          <p:cNvSpPr/>
          <p:nvPr/>
        </p:nvSpPr>
        <p:spPr>
          <a:xfrm>
            <a:off x="7478164" y="5115208"/>
            <a:ext cx="1638676" cy="1742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6F818F-A181-4305-86E4-74DA2C3958FE}"/>
              </a:ext>
            </a:extLst>
          </p:cNvPr>
          <p:cNvSpPr/>
          <p:nvPr/>
        </p:nvSpPr>
        <p:spPr>
          <a:xfrm>
            <a:off x="4707802" y="2544024"/>
            <a:ext cx="1050202" cy="101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1B633-3EA6-453A-9A5B-251712CA072A}"/>
              </a:ext>
            </a:extLst>
          </p:cNvPr>
          <p:cNvSpPr/>
          <p:nvPr/>
        </p:nvSpPr>
        <p:spPr>
          <a:xfrm>
            <a:off x="6437015" y="2343338"/>
            <a:ext cx="1050202" cy="101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FD4C5-A924-4A1D-AD71-995DAB8FE3E0}"/>
              </a:ext>
            </a:extLst>
          </p:cNvPr>
          <p:cNvSpPr/>
          <p:nvPr/>
        </p:nvSpPr>
        <p:spPr>
          <a:xfrm>
            <a:off x="4155541" y="5986603"/>
            <a:ext cx="2589291" cy="685801"/>
          </a:xfrm>
          <a:prstGeom prst="rect">
            <a:avLst/>
          </a:prstGeom>
          <a:solidFill>
            <a:srgbClr val="CD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94A0CA-FA2F-41E2-B0FC-938B023715E2}"/>
              </a:ext>
            </a:extLst>
          </p:cNvPr>
          <p:cNvSpPr/>
          <p:nvPr/>
        </p:nvSpPr>
        <p:spPr>
          <a:xfrm>
            <a:off x="3938257" y="5532437"/>
            <a:ext cx="2589291" cy="685801"/>
          </a:xfrm>
          <a:prstGeom prst="rect">
            <a:avLst/>
          </a:prstGeom>
          <a:solidFill>
            <a:srgbClr val="CD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30655-A66F-4F5D-97DE-77F71D152409}"/>
              </a:ext>
            </a:extLst>
          </p:cNvPr>
          <p:cNvSpPr/>
          <p:nvPr/>
        </p:nvSpPr>
        <p:spPr>
          <a:xfrm>
            <a:off x="1222217" y="5690280"/>
            <a:ext cx="2933324" cy="1028702"/>
          </a:xfrm>
          <a:prstGeom prst="rect">
            <a:avLst/>
          </a:prstGeom>
          <a:solidFill>
            <a:srgbClr val="CD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9CD303-9D7A-4C9A-8A4B-1CA7836E098D}"/>
              </a:ext>
            </a:extLst>
          </p:cNvPr>
          <p:cNvSpPr/>
          <p:nvPr/>
        </p:nvSpPr>
        <p:spPr>
          <a:xfrm>
            <a:off x="896293" y="5986603"/>
            <a:ext cx="887994" cy="389101"/>
          </a:xfrm>
          <a:prstGeom prst="rect">
            <a:avLst/>
          </a:prstGeom>
          <a:solidFill>
            <a:srgbClr val="CD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156515D-59E1-4DD3-B6B0-1A8936B2D6AE}"/>
              </a:ext>
            </a:extLst>
          </p:cNvPr>
          <p:cNvSpPr/>
          <p:nvPr/>
        </p:nvSpPr>
        <p:spPr>
          <a:xfrm>
            <a:off x="3141552" y="2046083"/>
            <a:ext cx="389299" cy="841972"/>
          </a:xfrm>
          <a:prstGeom prst="downArrow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3B3191D-DA14-443A-B675-ED58F062E32D}"/>
              </a:ext>
            </a:extLst>
          </p:cNvPr>
          <p:cNvSpPr/>
          <p:nvPr/>
        </p:nvSpPr>
        <p:spPr>
          <a:xfrm rot="1794292">
            <a:off x="3743607" y="3849453"/>
            <a:ext cx="389299" cy="841972"/>
          </a:xfrm>
          <a:prstGeom prst="downArrow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F0E04-5E6F-4460-8487-11B33AE821A9}"/>
              </a:ext>
            </a:extLst>
          </p:cNvPr>
          <p:cNvSpPr/>
          <p:nvPr/>
        </p:nvSpPr>
        <p:spPr>
          <a:xfrm>
            <a:off x="2806575" y="4521956"/>
            <a:ext cx="899194" cy="529877"/>
          </a:xfrm>
          <a:prstGeom prst="rect">
            <a:avLst/>
          </a:prstGeom>
          <a:solidFill>
            <a:srgbClr val="CD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6D66347F-CC53-44ED-BFE0-AA68C54737AF}"/>
              </a:ext>
            </a:extLst>
          </p:cNvPr>
          <p:cNvSpPr/>
          <p:nvPr/>
        </p:nvSpPr>
        <p:spPr>
          <a:xfrm>
            <a:off x="3705769" y="3111949"/>
            <a:ext cx="280657" cy="29650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1AFA7F5-35CB-4FB0-B1D0-71717706FF3C}"/>
              </a:ext>
            </a:extLst>
          </p:cNvPr>
          <p:cNvSpPr/>
          <p:nvPr/>
        </p:nvSpPr>
        <p:spPr>
          <a:xfrm rot="3481099">
            <a:off x="2533066" y="1429950"/>
            <a:ext cx="311625" cy="632786"/>
          </a:xfrm>
          <a:prstGeom prst="downArrow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BA214DB-1C95-4936-A43E-ED515CB8F723}"/>
              </a:ext>
            </a:extLst>
          </p:cNvPr>
          <p:cNvSpPr/>
          <p:nvPr/>
        </p:nvSpPr>
        <p:spPr>
          <a:xfrm rot="508818">
            <a:off x="1267172" y="2943806"/>
            <a:ext cx="311625" cy="632786"/>
          </a:xfrm>
          <a:prstGeom prst="downArrow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3249B62-9A11-4AF7-A787-926C0E4A664E}"/>
              </a:ext>
            </a:extLst>
          </p:cNvPr>
          <p:cNvSpPr/>
          <p:nvPr/>
        </p:nvSpPr>
        <p:spPr>
          <a:xfrm rot="20551191">
            <a:off x="1510825" y="4067439"/>
            <a:ext cx="311625" cy="632786"/>
          </a:xfrm>
          <a:prstGeom prst="downArrow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8199-B111-49E0-9BBB-688078F4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Helvetica Neue"/>
              </a:rPr>
              <a:t>How Does Estrogen Cause DNA Damage?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AC33799-C810-47D3-90CC-4B85E3E81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5563"/>
            <a:ext cx="9143999" cy="553243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11FEF8-C8B9-4765-9388-D74836CD9EA6}"/>
              </a:ext>
            </a:extLst>
          </p:cNvPr>
          <p:cNvSpPr/>
          <p:nvPr/>
        </p:nvSpPr>
        <p:spPr>
          <a:xfrm>
            <a:off x="7478164" y="5115208"/>
            <a:ext cx="1638676" cy="1742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BFDED-9314-46FB-8F91-6ED279D3BC6B}"/>
              </a:ext>
            </a:extLst>
          </p:cNvPr>
          <p:cNvSpPr/>
          <p:nvPr/>
        </p:nvSpPr>
        <p:spPr>
          <a:xfrm>
            <a:off x="1294646" y="5776882"/>
            <a:ext cx="2453489" cy="904575"/>
          </a:xfrm>
          <a:prstGeom prst="rect">
            <a:avLst/>
          </a:prstGeom>
          <a:solidFill>
            <a:srgbClr val="CD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B6411-262B-4481-AD67-09203BE63090}"/>
              </a:ext>
            </a:extLst>
          </p:cNvPr>
          <p:cNvSpPr/>
          <p:nvPr/>
        </p:nvSpPr>
        <p:spPr>
          <a:xfrm>
            <a:off x="4169122" y="5953424"/>
            <a:ext cx="2557603" cy="904575"/>
          </a:xfrm>
          <a:prstGeom prst="rect">
            <a:avLst/>
          </a:prstGeom>
          <a:solidFill>
            <a:srgbClr val="CD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4D6AB7-6A17-4BF0-B89E-C75CA433EB1D}"/>
              </a:ext>
            </a:extLst>
          </p:cNvPr>
          <p:cNvSpPr/>
          <p:nvPr/>
        </p:nvSpPr>
        <p:spPr>
          <a:xfrm>
            <a:off x="873659" y="5909280"/>
            <a:ext cx="1169405" cy="496431"/>
          </a:xfrm>
          <a:prstGeom prst="rect">
            <a:avLst/>
          </a:prstGeom>
          <a:solidFill>
            <a:srgbClr val="CD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9ED81-DADC-4FD0-BD0B-AF141870C9DD}"/>
              </a:ext>
            </a:extLst>
          </p:cNvPr>
          <p:cNvSpPr/>
          <p:nvPr/>
        </p:nvSpPr>
        <p:spPr>
          <a:xfrm>
            <a:off x="873659" y="3304515"/>
            <a:ext cx="955141" cy="904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FB4F34-C98E-406C-BA63-3ED3DF4EC4A4}"/>
              </a:ext>
            </a:extLst>
          </p:cNvPr>
          <p:cNvSpPr/>
          <p:nvPr/>
        </p:nvSpPr>
        <p:spPr>
          <a:xfrm>
            <a:off x="2792994" y="2442189"/>
            <a:ext cx="955141" cy="904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88E9C-DA33-4AE1-85CA-6337CD0ADC70}"/>
              </a:ext>
            </a:extLst>
          </p:cNvPr>
          <p:cNvSpPr/>
          <p:nvPr/>
        </p:nvSpPr>
        <p:spPr>
          <a:xfrm>
            <a:off x="2963501" y="958176"/>
            <a:ext cx="955141" cy="904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1C699E-F53E-4D5C-BB52-40580C7DCB67}"/>
              </a:ext>
            </a:extLst>
          </p:cNvPr>
          <p:cNvSpPr/>
          <p:nvPr/>
        </p:nvSpPr>
        <p:spPr>
          <a:xfrm>
            <a:off x="5603340" y="1279896"/>
            <a:ext cx="2557603" cy="41722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9A36EBE4-AB4B-4775-975C-4932B7438BA9}"/>
              </a:ext>
            </a:extLst>
          </p:cNvPr>
          <p:cNvSpPr/>
          <p:nvPr/>
        </p:nvSpPr>
        <p:spPr>
          <a:xfrm>
            <a:off x="5631255" y="2719813"/>
            <a:ext cx="298764" cy="29195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A11EFC-9142-4318-93FA-717188B7BE66}"/>
              </a:ext>
            </a:extLst>
          </p:cNvPr>
          <p:cNvSpPr/>
          <p:nvPr/>
        </p:nvSpPr>
        <p:spPr>
          <a:xfrm rot="1658567">
            <a:off x="3784601" y="3887660"/>
            <a:ext cx="289711" cy="724497"/>
          </a:xfrm>
          <a:prstGeom prst="downArrow">
            <a:avLst/>
          </a:prstGeom>
          <a:solidFill>
            <a:srgbClr val="7A5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8199-B111-49E0-9BBB-688078F4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Helvetica Neue"/>
              </a:rPr>
              <a:t>How Does Estrogen Cause DNA Damage?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AC33799-C810-47D3-90CC-4B85E3E81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5563"/>
            <a:ext cx="9143999" cy="553243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11FEF8-C8B9-4765-9388-D74836CD9EA6}"/>
              </a:ext>
            </a:extLst>
          </p:cNvPr>
          <p:cNvSpPr/>
          <p:nvPr/>
        </p:nvSpPr>
        <p:spPr>
          <a:xfrm>
            <a:off x="7478164" y="5115208"/>
            <a:ext cx="1638676" cy="1742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C22366A4-8676-4666-955C-B406848E290B}"/>
              </a:ext>
            </a:extLst>
          </p:cNvPr>
          <p:cNvSpPr/>
          <p:nvPr/>
        </p:nvSpPr>
        <p:spPr>
          <a:xfrm>
            <a:off x="1095469" y="5432079"/>
            <a:ext cx="407406" cy="543208"/>
          </a:xfrm>
          <a:prstGeom prst="curvedRightArrow">
            <a:avLst/>
          </a:prstGeom>
          <a:solidFill>
            <a:srgbClr val="FFA3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E974888-F512-44DF-A151-A53CB76EBE91}"/>
              </a:ext>
            </a:extLst>
          </p:cNvPr>
          <p:cNvSpPr/>
          <p:nvPr/>
        </p:nvSpPr>
        <p:spPr>
          <a:xfrm>
            <a:off x="3702867" y="6156356"/>
            <a:ext cx="506994" cy="244444"/>
          </a:xfrm>
          <a:prstGeom prst="rightArrow">
            <a:avLst/>
          </a:prstGeom>
          <a:solidFill>
            <a:srgbClr val="FFA3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1A57DE34-A40E-4ADF-AE90-2AB03984377E}"/>
              </a:ext>
            </a:extLst>
          </p:cNvPr>
          <p:cNvSpPr/>
          <p:nvPr/>
        </p:nvSpPr>
        <p:spPr>
          <a:xfrm>
            <a:off x="4377352" y="4926602"/>
            <a:ext cx="393826" cy="605835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41E3012A-B99D-47AF-975D-E17B30184B08}"/>
              </a:ext>
            </a:extLst>
          </p:cNvPr>
          <p:cNvSpPr/>
          <p:nvPr/>
        </p:nvSpPr>
        <p:spPr>
          <a:xfrm>
            <a:off x="2752255" y="5794965"/>
            <a:ext cx="393826" cy="605835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2BCB959-D150-44AF-9813-AC0EB83E8D68}"/>
              </a:ext>
            </a:extLst>
          </p:cNvPr>
          <p:cNvSpPr/>
          <p:nvPr/>
        </p:nvSpPr>
        <p:spPr>
          <a:xfrm rot="2939830">
            <a:off x="4694209" y="5810536"/>
            <a:ext cx="378548" cy="209292"/>
          </a:xfrm>
          <a:prstGeom prst="rightArrow">
            <a:avLst/>
          </a:prstGeom>
          <a:solidFill>
            <a:srgbClr val="FFA3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C0EF-C842-41A9-BE47-DE26D84A29FE}"/>
              </a:ext>
            </a:extLst>
          </p:cNvPr>
          <p:cNvSpPr/>
          <p:nvPr/>
        </p:nvSpPr>
        <p:spPr>
          <a:xfrm>
            <a:off x="767166" y="3429000"/>
            <a:ext cx="1077132" cy="80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D597C-C993-428A-863C-43F472762321}"/>
              </a:ext>
            </a:extLst>
          </p:cNvPr>
          <p:cNvSpPr/>
          <p:nvPr/>
        </p:nvSpPr>
        <p:spPr>
          <a:xfrm>
            <a:off x="2912095" y="2626963"/>
            <a:ext cx="2969511" cy="122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97068-CD70-4DE9-AA04-097DF1486DA7}"/>
              </a:ext>
            </a:extLst>
          </p:cNvPr>
          <p:cNvSpPr/>
          <p:nvPr/>
        </p:nvSpPr>
        <p:spPr>
          <a:xfrm>
            <a:off x="6455043" y="2386738"/>
            <a:ext cx="1239865" cy="90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3D68-A749-4879-99FD-AC637E70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What About RAD51-Independent Repair?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ACB6713-F925-4182-89E7-85F42AAB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148080"/>
            <a:ext cx="8869680" cy="57099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CE63FA-1F03-4096-A638-E08EF29AFE61}"/>
              </a:ext>
            </a:extLst>
          </p:cNvPr>
          <p:cNvSpPr/>
          <p:nvPr/>
        </p:nvSpPr>
        <p:spPr>
          <a:xfrm>
            <a:off x="7132320" y="4917440"/>
            <a:ext cx="1960880" cy="19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93021-E3EA-4073-BEB4-18399893DE65}"/>
              </a:ext>
            </a:extLst>
          </p:cNvPr>
          <p:cNvSpPr/>
          <p:nvPr/>
        </p:nvSpPr>
        <p:spPr>
          <a:xfrm>
            <a:off x="4653280" y="3789680"/>
            <a:ext cx="2082800" cy="112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0FF0C86-0268-490B-A800-DF07D5854D44}"/>
              </a:ext>
            </a:extLst>
          </p:cNvPr>
          <p:cNvSpPr/>
          <p:nvPr/>
        </p:nvSpPr>
        <p:spPr>
          <a:xfrm rot="5400000">
            <a:off x="1307098" y="3662490"/>
            <a:ext cx="920145" cy="4619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7B3C1-1C47-42B7-B342-740FD1632F65}"/>
              </a:ext>
            </a:extLst>
          </p:cNvPr>
          <p:cNvSpPr txBox="1"/>
          <p:nvPr/>
        </p:nvSpPr>
        <p:spPr>
          <a:xfrm>
            <a:off x="681392" y="3558847"/>
            <a:ext cx="127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SSA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6089F5-FB93-4616-A61E-A9A23AD99973}"/>
              </a:ext>
            </a:extLst>
          </p:cNvPr>
          <p:cNvCxnSpPr/>
          <p:nvPr/>
        </p:nvCxnSpPr>
        <p:spPr>
          <a:xfrm>
            <a:off x="2083753" y="4180984"/>
            <a:ext cx="293687" cy="4762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48AA14-919D-4DA4-823E-BBF37BAE77E3}"/>
              </a:ext>
            </a:extLst>
          </p:cNvPr>
          <p:cNvCxnSpPr/>
          <p:nvPr/>
        </p:nvCxnSpPr>
        <p:spPr>
          <a:xfrm>
            <a:off x="1521110" y="4577224"/>
            <a:ext cx="293687" cy="4762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A22B89B-1653-4276-8D34-D48D4291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40" y="6112310"/>
            <a:ext cx="3667760" cy="5429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A55C11-9C37-45FD-80BE-697007509E15}"/>
              </a:ext>
            </a:extLst>
          </p:cNvPr>
          <p:cNvSpPr/>
          <p:nvPr/>
        </p:nvSpPr>
        <p:spPr>
          <a:xfrm>
            <a:off x="193040" y="5933440"/>
            <a:ext cx="4378960" cy="65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B08828-FE6C-46C0-AA58-33ED07067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" y="6076420"/>
            <a:ext cx="4455002" cy="52387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F00EF91-D72F-40FD-BDB5-289E4ECF9F98}"/>
              </a:ext>
            </a:extLst>
          </p:cNvPr>
          <p:cNvSpPr/>
          <p:nvPr/>
        </p:nvSpPr>
        <p:spPr>
          <a:xfrm>
            <a:off x="4602480" y="6202744"/>
            <a:ext cx="751840" cy="36205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07FC89C-E8B9-4A24-BC49-CFA6AD2DEE78}"/>
              </a:ext>
            </a:extLst>
          </p:cNvPr>
          <p:cNvSpPr/>
          <p:nvPr/>
        </p:nvSpPr>
        <p:spPr>
          <a:xfrm rot="5400000">
            <a:off x="1405044" y="5325889"/>
            <a:ext cx="751840" cy="49297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7034B-42AD-4795-A226-AF360BFCB94F}"/>
              </a:ext>
            </a:extLst>
          </p:cNvPr>
          <p:cNvSpPr/>
          <p:nvPr/>
        </p:nvSpPr>
        <p:spPr>
          <a:xfrm>
            <a:off x="0" y="3429000"/>
            <a:ext cx="5384800" cy="3337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2DFC30-CA83-4976-8D98-2494086146F3}"/>
              </a:ext>
            </a:extLst>
          </p:cNvPr>
          <p:cNvSpPr/>
          <p:nvPr/>
        </p:nvSpPr>
        <p:spPr>
          <a:xfrm>
            <a:off x="3759200" y="5386813"/>
            <a:ext cx="5384800" cy="1249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419B1-170B-4D16-81B1-F6281DD69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532" y="4660745"/>
            <a:ext cx="4302548" cy="9525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FE6B7BB-F6B1-42C3-89B2-DDA3133E63FD}"/>
              </a:ext>
            </a:extLst>
          </p:cNvPr>
          <p:cNvSpPr/>
          <p:nvPr/>
        </p:nvSpPr>
        <p:spPr>
          <a:xfrm rot="5400000">
            <a:off x="4059335" y="3795384"/>
            <a:ext cx="1101688" cy="4619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4AF21-22FF-4DAF-A2E7-36DA98B2BB78}"/>
              </a:ext>
            </a:extLst>
          </p:cNvPr>
          <p:cNvSpPr txBox="1"/>
          <p:nvPr/>
        </p:nvSpPr>
        <p:spPr>
          <a:xfrm>
            <a:off x="5078786" y="3695392"/>
            <a:ext cx="127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NHEJ</a:t>
            </a:r>
          </a:p>
        </p:txBody>
      </p:sp>
    </p:spTree>
    <p:extLst>
      <p:ext uri="{BB962C8B-B14F-4D97-AF65-F5344CB8AC3E}">
        <p14:creationId xmlns:p14="http://schemas.microsoft.com/office/powerpoint/2010/main" val="43662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3D68-A749-4879-99FD-AC637E70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What About RAD51-Independent Repair?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ACB6713-F925-4182-89E7-85F42AAB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148080"/>
            <a:ext cx="8869680" cy="57099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CE63FA-1F03-4096-A638-E08EF29AFE61}"/>
              </a:ext>
            </a:extLst>
          </p:cNvPr>
          <p:cNvSpPr/>
          <p:nvPr/>
        </p:nvSpPr>
        <p:spPr>
          <a:xfrm>
            <a:off x="7132320" y="4917440"/>
            <a:ext cx="1960880" cy="19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93021-E3EA-4073-BEB4-18399893DE65}"/>
              </a:ext>
            </a:extLst>
          </p:cNvPr>
          <p:cNvSpPr/>
          <p:nvPr/>
        </p:nvSpPr>
        <p:spPr>
          <a:xfrm>
            <a:off x="4653280" y="3789680"/>
            <a:ext cx="2082800" cy="112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0FF0C86-0268-490B-A800-DF07D5854D44}"/>
              </a:ext>
            </a:extLst>
          </p:cNvPr>
          <p:cNvSpPr/>
          <p:nvPr/>
        </p:nvSpPr>
        <p:spPr>
          <a:xfrm rot="5400000">
            <a:off x="1432071" y="3581494"/>
            <a:ext cx="920145" cy="4619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7B3C1-1C47-42B7-B342-740FD1632F65}"/>
              </a:ext>
            </a:extLst>
          </p:cNvPr>
          <p:cNvSpPr txBox="1"/>
          <p:nvPr/>
        </p:nvSpPr>
        <p:spPr>
          <a:xfrm>
            <a:off x="954056" y="3514947"/>
            <a:ext cx="127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SSA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6089F5-FB93-4616-A61E-A9A23AD99973}"/>
              </a:ext>
            </a:extLst>
          </p:cNvPr>
          <p:cNvCxnSpPr/>
          <p:nvPr/>
        </p:nvCxnSpPr>
        <p:spPr>
          <a:xfrm>
            <a:off x="2083753" y="4180984"/>
            <a:ext cx="293687" cy="4762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48AA14-919D-4DA4-823E-BBF37BAE77E3}"/>
              </a:ext>
            </a:extLst>
          </p:cNvPr>
          <p:cNvCxnSpPr/>
          <p:nvPr/>
        </p:nvCxnSpPr>
        <p:spPr>
          <a:xfrm>
            <a:off x="1521110" y="4577224"/>
            <a:ext cx="293687" cy="4762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A22B89B-1653-4276-8D34-D48D4291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40" y="6112310"/>
            <a:ext cx="3667760" cy="5429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A55C11-9C37-45FD-80BE-697007509E15}"/>
              </a:ext>
            </a:extLst>
          </p:cNvPr>
          <p:cNvSpPr/>
          <p:nvPr/>
        </p:nvSpPr>
        <p:spPr>
          <a:xfrm>
            <a:off x="193040" y="5933440"/>
            <a:ext cx="4378960" cy="65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B08828-FE6C-46C0-AA58-33ED07067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" y="6076420"/>
            <a:ext cx="4455002" cy="52387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F00EF91-D72F-40FD-BDB5-289E4ECF9F98}"/>
              </a:ext>
            </a:extLst>
          </p:cNvPr>
          <p:cNvSpPr/>
          <p:nvPr/>
        </p:nvSpPr>
        <p:spPr>
          <a:xfrm>
            <a:off x="4592320" y="6157527"/>
            <a:ext cx="751840" cy="4524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07FC89C-E8B9-4A24-BC49-CFA6AD2DEE78}"/>
              </a:ext>
            </a:extLst>
          </p:cNvPr>
          <p:cNvSpPr/>
          <p:nvPr/>
        </p:nvSpPr>
        <p:spPr>
          <a:xfrm rot="5400000">
            <a:off x="1486201" y="5296501"/>
            <a:ext cx="780910" cy="49297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3D68-A749-4879-99FD-AC637E70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What About RAD51-Independent Repair?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ACB6713-F925-4182-89E7-85F42AAB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148080"/>
            <a:ext cx="8869680" cy="57099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CE63FA-1F03-4096-A638-E08EF29AFE61}"/>
              </a:ext>
            </a:extLst>
          </p:cNvPr>
          <p:cNvSpPr/>
          <p:nvPr/>
        </p:nvSpPr>
        <p:spPr>
          <a:xfrm>
            <a:off x="7132320" y="4917440"/>
            <a:ext cx="1960880" cy="19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88B21CE-6CB7-4CF9-AB52-489FA38B82A2}"/>
              </a:ext>
            </a:extLst>
          </p:cNvPr>
          <p:cNvSpPr/>
          <p:nvPr/>
        </p:nvSpPr>
        <p:spPr>
          <a:xfrm rot="7646789">
            <a:off x="3471178" y="3703714"/>
            <a:ext cx="920145" cy="4619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0A9F3E-EFF0-430E-AB77-707556C281CD}"/>
              </a:ext>
            </a:extLst>
          </p:cNvPr>
          <p:cNvSpPr/>
          <p:nvPr/>
        </p:nvSpPr>
        <p:spPr>
          <a:xfrm rot="5400000">
            <a:off x="1500138" y="5266228"/>
            <a:ext cx="920145" cy="4619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CE5C7-FF78-4E07-953B-26C6CA10DADD}"/>
              </a:ext>
            </a:extLst>
          </p:cNvPr>
          <p:cNvSpPr/>
          <p:nvPr/>
        </p:nvSpPr>
        <p:spPr>
          <a:xfrm>
            <a:off x="4673600" y="3759200"/>
            <a:ext cx="3017520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DB1D0-3BBE-4DB4-B763-0715EE8CF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76" y="4114800"/>
            <a:ext cx="2775242" cy="14841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CCCFFA-8F6C-4306-A6AF-FE472AA2D8D4}"/>
              </a:ext>
            </a:extLst>
          </p:cNvPr>
          <p:cNvCxnSpPr>
            <a:cxnSpLocks/>
          </p:cNvCxnSpPr>
          <p:nvPr/>
        </p:nvCxnSpPr>
        <p:spPr>
          <a:xfrm flipH="1" flipV="1">
            <a:off x="4470402" y="4003040"/>
            <a:ext cx="825613" cy="4662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3FB57C-B433-4F28-980C-90CBEC7C27CE}"/>
              </a:ext>
            </a:extLst>
          </p:cNvPr>
          <p:cNvCxnSpPr>
            <a:cxnSpLocks/>
          </p:cNvCxnSpPr>
          <p:nvPr/>
        </p:nvCxnSpPr>
        <p:spPr>
          <a:xfrm flipV="1">
            <a:off x="4390078" y="3881120"/>
            <a:ext cx="151442" cy="2133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D4B2E2-7AA6-49EB-A5D4-AE27A2638D11}"/>
              </a:ext>
            </a:extLst>
          </p:cNvPr>
          <p:cNvSpPr txBox="1"/>
          <p:nvPr/>
        </p:nvSpPr>
        <p:spPr>
          <a:xfrm>
            <a:off x="4849836" y="3815100"/>
            <a:ext cx="2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420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93CB9B0-D0FC-4E6F-9706-14A05A75B29A}"/>
              </a:ext>
            </a:extLst>
          </p:cNvPr>
          <p:cNvSpPr txBox="1">
            <a:spLocks/>
          </p:cNvSpPr>
          <p:nvPr/>
        </p:nvSpPr>
        <p:spPr>
          <a:xfrm>
            <a:off x="0" y="72429"/>
            <a:ext cx="9144000" cy="1032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Helvetica Neue"/>
              </a:rPr>
              <a:t>What is Ovarian Cancer?</a:t>
            </a:r>
          </a:p>
        </p:txBody>
      </p:sp>
      <p:pic>
        <p:nvPicPr>
          <p:cNvPr id="3074" name="Picture 2" descr="ovarian cancer symptoms">
            <a:extLst>
              <a:ext uri="{FF2B5EF4-FFF2-40B4-BE49-F238E27FC236}">
                <a16:creationId xmlns:a16="http://schemas.microsoft.com/office/drawing/2014/main" id="{6A5D5564-528D-42F6-ADC2-0F018ABCF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/>
        </p:blipFill>
        <p:spPr bwMode="auto">
          <a:xfrm>
            <a:off x="812101" y="1104524"/>
            <a:ext cx="7274928" cy="49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3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3D68-A749-4879-99FD-AC637E70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What About RAD51-Independent Repair?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ACB6713-F925-4182-89E7-85F42AAB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148080"/>
            <a:ext cx="8869680" cy="57099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CE63FA-1F03-4096-A638-E08EF29AFE61}"/>
              </a:ext>
            </a:extLst>
          </p:cNvPr>
          <p:cNvSpPr/>
          <p:nvPr/>
        </p:nvSpPr>
        <p:spPr>
          <a:xfrm>
            <a:off x="7132320" y="4917440"/>
            <a:ext cx="1960880" cy="19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88B21CE-6CB7-4CF9-AB52-489FA38B82A2}"/>
              </a:ext>
            </a:extLst>
          </p:cNvPr>
          <p:cNvSpPr/>
          <p:nvPr/>
        </p:nvSpPr>
        <p:spPr>
          <a:xfrm rot="7646789">
            <a:off x="3471178" y="3703714"/>
            <a:ext cx="920145" cy="4619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0A9F3E-EFF0-430E-AB77-707556C281CD}"/>
              </a:ext>
            </a:extLst>
          </p:cNvPr>
          <p:cNvSpPr/>
          <p:nvPr/>
        </p:nvSpPr>
        <p:spPr>
          <a:xfrm rot="5400000">
            <a:off x="1500138" y="5266228"/>
            <a:ext cx="920145" cy="4619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CE5C7-FF78-4E07-953B-26C6CA10DADD}"/>
              </a:ext>
            </a:extLst>
          </p:cNvPr>
          <p:cNvSpPr/>
          <p:nvPr/>
        </p:nvSpPr>
        <p:spPr>
          <a:xfrm>
            <a:off x="4673600" y="3759200"/>
            <a:ext cx="3017520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CCCFFA-8F6C-4306-A6AF-FE472AA2D8D4}"/>
              </a:ext>
            </a:extLst>
          </p:cNvPr>
          <p:cNvCxnSpPr>
            <a:cxnSpLocks/>
          </p:cNvCxnSpPr>
          <p:nvPr/>
        </p:nvCxnSpPr>
        <p:spPr>
          <a:xfrm flipH="1" flipV="1">
            <a:off x="4470402" y="4003040"/>
            <a:ext cx="825613" cy="4662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3FB57C-B433-4F28-980C-90CBEC7C27CE}"/>
              </a:ext>
            </a:extLst>
          </p:cNvPr>
          <p:cNvCxnSpPr>
            <a:cxnSpLocks/>
          </p:cNvCxnSpPr>
          <p:nvPr/>
        </p:nvCxnSpPr>
        <p:spPr>
          <a:xfrm flipV="1">
            <a:off x="4390078" y="3881120"/>
            <a:ext cx="151442" cy="2133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DE1BC5A-EC26-4CA0-9C6C-958C5D2E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80" y="3924888"/>
            <a:ext cx="1003185" cy="10888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45F98B-1FB6-4E1B-87AF-461D8939D182}"/>
              </a:ext>
            </a:extLst>
          </p:cNvPr>
          <p:cNvSpPr txBox="1"/>
          <p:nvPr/>
        </p:nvSpPr>
        <p:spPr>
          <a:xfrm>
            <a:off x="4853878" y="3815100"/>
            <a:ext cx="2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562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3D68-A749-4879-99FD-AC637E70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What About RAD51-Independent Repair?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ACB6713-F925-4182-89E7-85F42AAB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148080"/>
            <a:ext cx="8869680" cy="57099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CE63FA-1F03-4096-A638-E08EF29AFE61}"/>
              </a:ext>
            </a:extLst>
          </p:cNvPr>
          <p:cNvSpPr/>
          <p:nvPr/>
        </p:nvSpPr>
        <p:spPr>
          <a:xfrm>
            <a:off x="7132320" y="4917440"/>
            <a:ext cx="1960880" cy="19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419B1-170B-4D16-81B1-F6281DD69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312" y="5233670"/>
            <a:ext cx="3076575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860B0F-A08C-41C0-8CF3-1FE6FB65970A}"/>
              </a:ext>
            </a:extLst>
          </p:cNvPr>
          <p:cNvSpPr txBox="1"/>
          <p:nvPr/>
        </p:nvSpPr>
        <p:spPr>
          <a:xfrm>
            <a:off x="7132320" y="3830320"/>
            <a:ext cx="161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WITH </a:t>
            </a:r>
          </a:p>
          <a:p>
            <a:r>
              <a:rPr lang="en-US" dirty="0"/>
              <a:t>FIGURES NOT USED</a:t>
            </a:r>
          </a:p>
        </p:txBody>
      </p:sp>
    </p:spTree>
    <p:extLst>
      <p:ext uri="{BB962C8B-B14F-4D97-AF65-F5344CB8AC3E}">
        <p14:creationId xmlns:p14="http://schemas.microsoft.com/office/powerpoint/2010/main" val="73752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D6B3-F378-4479-8F5E-A72E5650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64"/>
            <a:ext cx="7886700" cy="114840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What is the Primary Goal?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021AC-7427-4EE9-880F-8CE620F24B77}"/>
              </a:ext>
            </a:extLst>
          </p:cNvPr>
          <p:cNvSpPr/>
          <p:nvPr/>
        </p:nvSpPr>
        <p:spPr>
          <a:xfrm>
            <a:off x="0" y="2547925"/>
            <a:ext cx="9144000" cy="8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To better understand how the microenvironment of the ovaries and </a:t>
            </a:r>
            <a:r>
              <a:rPr lang="en-US" sz="2400" b="1" i="1" dirty="0">
                <a:solidFill>
                  <a:srgbClr val="5759FF"/>
                </a:solidFill>
              </a:rPr>
              <a:t>RAD51D</a:t>
            </a:r>
            <a:r>
              <a:rPr lang="en-US" sz="2400" b="1" dirty="0">
                <a:solidFill>
                  <a:schemeClr val="tx1"/>
                </a:solidFill>
              </a:rPr>
              <a:t> interact to influence DNA Repair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7008F-84BB-4E77-B1F5-D5E5C6949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01" y="1172105"/>
            <a:ext cx="3084814" cy="133418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6AC680-4654-4589-A4C9-EF0E527AE078}"/>
              </a:ext>
            </a:extLst>
          </p:cNvPr>
          <p:cNvSpPr/>
          <p:nvPr/>
        </p:nvSpPr>
        <p:spPr>
          <a:xfrm>
            <a:off x="110363" y="3566754"/>
            <a:ext cx="2900855" cy="309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Aim 1: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Characterize conserved domains and motifs in  RAD51D that are crucial for ovarian integrity.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47AEF8-54D2-4D3E-832D-D3FD24029540}"/>
              </a:ext>
            </a:extLst>
          </p:cNvPr>
          <p:cNvSpPr/>
          <p:nvPr/>
        </p:nvSpPr>
        <p:spPr>
          <a:xfrm>
            <a:off x="3116760" y="3566753"/>
            <a:ext cx="2900855" cy="30902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Aim 2: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Identify small molecules that alter ovarian genomic stability in both WT and mutant  </a:t>
            </a:r>
            <a:r>
              <a:rPr lang="en-US" sz="2400" i="1" dirty="0"/>
              <a:t>RAD51D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75E5BF-2D78-432E-BCA9-D557D5457B4A}"/>
              </a:ext>
            </a:extLst>
          </p:cNvPr>
          <p:cNvSpPr/>
          <p:nvPr/>
        </p:nvSpPr>
        <p:spPr>
          <a:xfrm>
            <a:off x="6132784" y="3574222"/>
            <a:ext cx="2900854" cy="30670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Aim 3: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Identify the role of putative  Phosphorylation Sites on the RAD51D Protein</a:t>
            </a:r>
          </a:p>
        </p:txBody>
      </p:sp>
    </p:spTree>
    <p:extLst>
      <p:ext uri="{BB962C8B-B14F-4D97-AF65-F5344CB8AC3E}">
        <p14:creationId xmlns:p14="http://schemas.microsoft.com/office/powerpoint/2010/main" val="153513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58C-35A2-4D0B-9873-A903591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"/>
            <a:ext cx="9144000" cy="13596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1: Characterize Conserved Domains Essential for Ovarian Integrity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286A9B-446B-4DD6-9EF7-6FF3FC8AC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7788"/>
              </p:ext>
            </p:extLst>
          </p:nvPr>
        </p:nvGraphicFramePr>
        <p:xfrm>
          <a:off x="1572127" y="1133517"/>
          <a:ext cx="5502442" cy="254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0EB0023-50A7-4026-B425-E7858D4344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3" y="3822356"/>
            <a:ext cx="2646947" cy="21638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568EDB-0F97-4492-B970-61A3998A2653}"/>
              </a:ext>
            </a:extLst>
          </p:cNvPr>
          <p:cNvSpPr/>
          <p:nvPr/>
        </p:nvSpPr>
        <p:spPr>
          <a:xfrm>
            <a:off x="486249" y="5986236"/>
            <a:ext cx="2598821" cy="798125"/>
          </a:xfrm>
          <a:prstGeom prst="roundRect">
            <a:avLst/>
          </a:prstGeom>
          <a:solidFill>
            <a:srgbClr val="33A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Homologs Using </a:t>
            </a:r>
            <a:r>
              <a:rPr lang="en-US" dirty="0" err="1"/>
              <a:t>Blastp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0EBA762-5826-4EA8-8315-4F87300DEE86}"/>
              </a:ext>
            </a:extLst>
          </p:cNvPr>
          <p:cNvSpPr/>
          <p:nvPr/>
        </p:nvSpPr>
        <p:spPr>
          <a:xfrm>
            <a:off x="3433661" y="4986356"/>
            <a:ext cx="1212479" cy="60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293816-FF18-436A-845C-4B2527CACE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r="-45834"/>
          <a:stretch/>
        </p:blipFill>
        <p:spPr>
          <a:xfrm>
            <a:off x="4891759" y="3725201"/>
            <a:ext cx="5502442" cy="216387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D448B1-3B00-4F4E-913B-CC2C372A32D2}"/>
              </a:ext>
            </a:extLst>
          </p:cNvPr>
          <p:cNvSpPr/>
          <p:nvPr/>
        </p:nvSpPr>
        <p:spPr>
          <a:xfrm>
            <a:off x="4891759" y="5963537"/>
            <a:ext cx="3790056" cy="820824"/>
          </a:xfrm>
          <a:prstGeom prst="roundRect">
            <a:avLst/>
          </a:prstGeom>
          <a:solidFill>
            <a:srgbClr val="33A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RAD51D in vertebrate ovaries vs. non-vertebrates </a:t>
            </a:r>
          </a:p>
        </p:txBody>
      </p:sp>
    </p:spTree>
    <p:extLst>
      <p:ext uri="{BB962C8B-B14F-4D97-AF65-F5344CB8AC3E}">
        <p14:creationId xmlns:p14="http://schemas.microsoft.com/office/powerpoint/2010/main" val="3144487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58C-35A2-4D0B-9873-A903591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"/>
            <a:ext cx="9144000" cy="13596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1: Characterize Conserved Domains Essential for Ovarian Integrity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286A9B-446B-4DD6-9EF7-6FF3FC8AC12C}"/>
              </a:ext>
            </a:extLst>
          </p:cNvPr>
          <p:cNvGraphicFramePr/>
          <p:nvPr/>
        </p:nvGraphicFramePr>
        <p:xfrm>
          <a:off x="1572127" y="1133517"/>
          <a:ext cx="5502442" cy="254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F0598C6-43CC-4B73-9975-10C0C45F5C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204"/>
          <a:stretch/>
        </p:blipFill>
        <p:spPr>
          <a:xfrm>
            <a:off x="0" y="3879273"/>
            <a:ext cx="9144000" cy="23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58C-35A2-4D0B-9873-A903591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"/>
            <a:ext cx="9144000" cy="13596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1: Characterize Conserved Domains Essential for Ovarian Integrity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286A9B-446B-4DD6-9EF7-6FF3FC8AC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631370"/>
              </p:ext>
            </p:extLst>
          </p:nvPr>
        </p:nvGraphicFramePr>
        <p:xfrm>
          <a:off x="1572127" y="1133517"/>
          <a:ext cx="5502442" cy="198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E45602-1085-45DA-A8D2-A1F906DAF4B5}"/>
              </a:ext>
            </a:extLst>
          </p:cNvPr>
          <p:cNvSpPr txBox="1"/>
          <p:nvPr/>
        </p:nvSpPr>
        <p:spPr>
          <a:xfrm>
            <a:off x="7369521" y="1520982"/>
            <a:ext cx="160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NOT USE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8E949-4559-424D-84ED-8C863BB50F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114391"/>
            <a:ext cx="9144000" cy="36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B47EA4-F935-44AA-9290-E741C280FC39}"/>
              </a:ext>
            </a:extLst>
          </p:cNvPr>
          <p:cNvCxnSpPr>
            <a:cxnSpLocks/>
          </p:cNvCxnSpPr>
          <p:nvPr/>
        </p:nvCxnSpPr>
        <p:spPr>
          <a:xfrm>
            <a:off x="472323" y="4545941"/>
            <a:ext cx="2280113" cy="153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E210DFEB-2016-426D-A9B0-0A558B864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9" t="13436" r="5250" b="10936"/>
          <a:stretch/>
        </p:blipFill>
        <p:spPr>
          <a:xfrm>
            <a:off x="6199331" y="5432416"/>
            <a:ext cx="2555011" cy="144189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752DD90-7EC5-48D9-A8F7-F4F140BDB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1"/>
          <a:stretch/>
        </p:blipFill>
        <p:spPr>
          <a:xfrm>
            <a:off x="543278" y="5518371"/>
            <a:ext cx="2485112" cy="1269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173729-9411-4417-8F67-60D2F9AC4CDD}"/>
              </a:ext>
            </a:extLst>
          </p:cNvPr>
          <p:cNvCxnSpPr>
            <a:cxnSpLocks/>
          </p:cNvCxnSpPr>
          <p:nvPr/>
        </p:nvCxnSpPr>
        <p:spPr>
          <a:xfrm>
            <a:off x="4913745" y="4561279"/>
            <a:ext cx="40668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D8F828D-A5CD-4BD2-A000-F0E2A6FF4862}"/>
              </a:ext>
            </a:extLst>
          </p:cNvPr>
          <p:cNvSpPr/>
          <p:nvPr/>
        </p:nvSpPr>
        <p:spPr>
          <a:xfrm>
            <a:off x="8216460" y="4389814"/>
            <a:ext cx="455217" cy="302003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0858C-35A2-4D0B-9873-A903591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"/>
            <a:ext cx="9144000" cy="13596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1: Characterize Conserved Domains Essential for Ovarian Integrity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286A9B-446B-4DD6-9EF7-6FF3FC8AC12C}"/>
              </a:ext>
            </a:extLst>
          </p:cNvPr>
          <p:cNvGraphicFramePr/>
          <p:nvPr/>
        </p:nvGraphicFramePr>
        <p:xfrm>
          <a:off x="1582469" y="1135401"/>
          <a:ext cx="5502442" cy="254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184258-694F-4CAE-B930-D11052297203}"/>
              </a:ext>
            </a:extLst>
          </p:cNvPr>
          <p:cNvCxnSpPr>
            <a:cxnSpLocks/>
          </p:cNvCxnSpPr>
          <p:nvPr/>
        </p:nvCxnSpPr>
        <p:spPr>
          <a:xfrm>
            <a:off x="7992911" y="3762426"/>
            <a:ext cx="0" cy="13716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10D0B-EDCB-4836-A318-23526D333914}"/>
              </a:ext>
            </a:extLst>
          </p:cNvPr>
          <p:cNvCxnSpPr>
            <a:cxnSpLocks/>
          </p:cNvCxnSpPr>
          <p:nvPr/>
        </p:nvCxnSpPr>
        <p:spPr>
          <a:xfrm>
            <a:off x="5949139" y="3688511"/>
            <a:ext cx="0" cy="13716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6364F-4AB4-4341-8425-6F4177BAE73D}"/>
              </a:ext>
            </a:extLst>
          </p:cNvPr>
          <p:cNvSpPr/>
          <p:nvPr/>
        </p:nvSpPr>
        <p:spPr>
          <a:xfrm>
            <a:off x="5818070" y="4389814"/>
            <a:ext cx="2387453" cy="302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    RAD51D </a:t>
            </a:r>
            <a:r>
              <a:rPr lang="en-US" dirty="0"/>
              <a:t>Gene                       </a:t>
            </a:r>
            <a:endParaRPr lang="en-US" i="1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3024390-C30E-456F-A5CB-E20E1831D6AC}"/>
              </a:ext>
            </a:extLst>
          </p:cNvPr>
          <p:cNvSpPr/>
          <p:nvPr/>
        </p:nvSpPr>
        <p:spPr>
          <a:xfrm rot="5400000">
            <a:off x="5776709" y="4198251"/>
            <a:ext cx="650143" cy="72145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4D183D-15E2-4F9E-A93B-19B3F9FAF50B}"/>
              </a:ext>
            </a:extLst>
          </p:cNvPr>
          <p:cNvSpPr/>
          <p:nvPr/>
        </p:nvSpPr>
        <p:spPr>
          <a:xfrm rot="5400000">
            <a:off x="7842456" y="4198250"/>
            <a:ext cx="650143" cy="721453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8384F8-2765-494E-A1B1-AF318DC36D61}"/>
              </a:ext>
            </a:extLst>
          </p:cNvPr>
          <p:cNvSpPr txBox="1"/>
          <p:nvPr/>
        </p:nvSpPr>
        <p:spPr>
          <a:xfrm>
            <a:off x="5711161" y="4374311"/>
            <a:ext cx="72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LoxP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570E45-5932-42AE-AFB9-C2ECF5CE93CC}"/>
              </a:ext>
            </a:extLst>
          </p:cNvPr>
          <p:cNvSpPr/>
          <p:nvPr/>
        </p:nvSpPr>
        <p:spPr>
          <a:xfrm>
            <a:off x="7773720" y="4355506"/>
            <a:ext cx="617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LoxP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E8003B13-2719-47D9-86C0-DF3C84B4A347}"/>
              </a:ext>
            </a:extLst>
          </p:cNvPr>
          <p:cNvCxnSpPr>
            <a:cxnSpLocks/>
          </p:cNvCxnSpPr>
          <p:nvPr/>
        </p:nvCxnSpPr>
        <p:spPr>
          <a:xfrm flipV="1">
            <a:off x="799975" y="4207584"/>
            <a:ext cx="851948" cy="25356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03B4A1B-4A07-44C2-BE8E-606AD07CA846}"/>
              </a:ext>
            </a:extLst>
          </p:cNvPr>
          <p:cNvSpPr/>
          <p:nvPr/>
        </p:nvSpPr>
        <p:spPr>
          <a:xfrm>
            <a:off x="5015250" y="4398870"/>
            <a:ext cx="721453" cy="302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nP</a:t>
            </a:r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2C98AEE-5024-47E2-9353-FFCD54841C06}"/>
              </a:ext>
            </a:extLst>
          </p:cNvPr>
          <p:cNvSpPr/>
          <p:nvPr/>
        </p:nvSpPr>
        <p:spPr>
          <a:xfrm rot="16200000">
            <a:off x="4095356" y="4610435"/>
            <a:ext cx="530071" cy="13266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FAA6540-2F32-4DC9-B792-F299FD43F98B}"/>
              </a:ext>
            </a:extLst>
          </p:cNvPr>
          <p:cNvCxnSpPr>
            <a:cxnSpLocks/>
          </p:cNvCxnSpPr>
          <p:nvPr/>
        </p:nvCxnSpPr>
        <p:spPr>
          <a:xfrm flipV="1">
            <a:off x="5107709" y="4194661"/>
            <a:ext cx="532467" cy="25356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EB4C6AB-69E2-4E2A-9363-2BCCDD12205E}"/>
              </a:ext>
            </a:extLst>
          </p:cNvPr>
          <p:cNvSpPr/>
          <p:nvPr/>
        </p:nvSpPr>
        <p:spPr>
          <a:xfrm>
            <a:off x="1811644" y="4398870"/>
            <a:ext cx="751108" cy="306095"/>
          </a:xfrm>
          <a:prstGeom prst="rect">
            <a:avLst/>
          </a:prstGeom>
          <a:solidFill>
            <a:srgbClr val="E7D0A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</a:t>
            </a:r>
          </a:p>
        </p:txBody>
      </p:sp>
      <p:sp>
        <p:nvSpPr>
          <p:cNvPr id="28" name="Plaque 27">
            <a:extLst>
              <a:ext uri="{FF2B5EF4-FFF2-40B4-BE49-F238E27FC236}">
                <a16:creationId xmlns:a16="http://schemas.microsoft.com/office/drawing/2014/main" id="{2055B50A-2048-4C53-843F-CCC9BD7952CB}"/>
              </a:ext>
            </a:extLst>
          </p:cNvPr>
          <p:cNvSpPr/>
          <p:nvPr/>
        </p:nvSpPr>
        <p:spPr>
          <a:xfrm>
            <a:off x="2464565" y="4952665"/>
            <a:ext cx="740281" cy="642168"/>
          </a:xfrm>
          <a:prstGeom prst="plaque">
            <a:avLst/>
          </a:prstGeom>
          <a:solidFill>
            <a:srgbClr val="E7D0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52844C-280B-433E-A85F-6A6F8083AF93}"/>
              </a:ext>
            </a:extLst>
          </p:cNvPr>
          <p:cNvSpPr/>
          <p:nvPr/>
        </p:nvSpPr>
        <p:spPr>
          <a:xfrm>
            <a:off x="4204016" y="6222480"/>
            <a:ext cx="312750" cy="3020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3712FA-8CEC-4EE0-B920-21B7A27AD7E2}"/>
              </a:ext>
            </a:extLst>
          </p:cNvPr>
          <p:cNvSpPr/>
          <p:nvPr/>
        </p:nvSpPr>
        <p:spPr>
          <a:xfrm>
            <a:off x="5536972" y="5532214"/>
            <a:ext cx="158975" cy="144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F9923B-50C0-4923-895F-9B7F8ACD8330}"/>
              </a:ext>
            </a:extLst>
          </p:cNvPr>
          <p:cNvSpPr/>
          <p:nvPr/>
        </p:nvSpPr>
        <p:spPr>
          <a:xfrm>
            <a:off x="633220" y="4398870"/>
            <a:ext cx="1178424" cy="302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ovarian  p</a:t>
            </a:r>
          </a:p>
        </p:txBody>
      </p:sp>
      <p:sp>
        <p:nvSpPr>
          <p:cNvPr id="53" name="Plaque 52">
            <a:extLst>
              <a:ext uri="{FF2B5EF4-FFF2-40B4-BE49-F238E27FC236}">
                <a16:creationId xmlns:a16="http://schemas.microsoft.com/office/drawing/2014/main" id="{8D1FDDF0-4242-45E2-AFE1-57FE9212BE02}"/>
              </a:ext>
            </a:extLst>
          </p:cNvPr>
          <p:cNvSpPr/>
          <p:nvPr/>
        </p:nvSpPr>
        <p:spPr>
          <a:xfrm>
            <a:off x="5592591" y="4983781"/>
            <a:ext cx="740281" cy="642168"/>
          </a:xfrm>
          <a:prstGeom prst="plaque">
            <a:avLst/>
          </a:prstGeom>
          <a:solidFill>
            <a:srgbClr val="E7D0A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D27FD51-3121-4EE5-A5A9-FAF38E39BA08}"/>
              </a:ext>
            </a:extLst>
          </p:cNvPr>
          <p:cNvSpPr/>
          <p:nvPr/>
        </p:nvSpPr>
        <p:spPr>
          <a:xfrm>
            <a:off x="5544176" y="4944249"/>
            <a:ext cx="158975" cy="144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3809F1-FE14-4A9A-B283-4064585456AE}"/>
              </a:ext>
            </a:extLst>
          </p:cNvPr>
          <p:cNvSpPr/>
          <p:nvPr/>
        </p:nvSpPr>
        <p:spPr>
          <a:xfrm>
            <a:off x="6204251" y="4944249"/>
            <a:ext cx="158975" cy="144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C7CABBE-6689-4697-ABD0-98D06BAF9801}"/>
              </a:ext>
            </a:extLst>
          </p:cNvPr>
          <p:cNvSpPr/>
          <p:nvPr/>
        </p:nvSpPr>
        <p:spPr>
          <a:xfrm>
            <a:off x="6217863" y="5518371"/>
            <a:ext cx="158975" cy="144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8277B1D-B0E5-41E2-BF00-1DA2B3DA37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571007" y="4896624"/>
            <a:ext cx="793628" cy="793628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38F75C1E-93DD-47EF-992B-AE7F473D7059}"/>
              </a:ext>
            </a:extLst>
          </p:cNvPr>
          <p:cNvSpPr/>
          <p:nvPr/>
        </p:nvSpPr>
        <p:spPr>
          <a:xfrm>
            <a:off x="7582191" y="5559059"/>
            <a:ext cx="158975" cy="144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aque 57">
            <a:extLst>
              <a:ext uri="{FF2B5EF4-FFF2-40B4-BE49-F238E27FC236}">
                <a16:creationId xmlns:a16="http://schemas.microsoft.com/office/drawing/2014/main" id="{41AB1678-6022-410A-806F-7C6A3F030B4C}"/>
              </a:ext>
            </a:extLst>
          </p:cNvPr>
          <p:cNvSpPr/>
          <p:nvPr/>
        </p:nvSpPr>
        <p:spPr>
          <a:xfrm>
            <a:off x="7637810" y="5010626"/>
            <a:ext cx="740281" cy="642168"/>
          </a:xfrm>
          <a:prstGeom prst="plaque">
            <a:avLst/>
          </a:prstGeom>
          <a:solidFill>
            <a:srgbClr val="E7D0A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D6F138C-7A26-472A-AF72-5E171B570590}"/>
              </a:ext>
            </a:extLst>
          </p:cNvPr>
          <p:cNvSpPr/>
          <p:nvPr/>
        </p:nvSpPr>
        <p:spPr>
          <a:xfrm>
            <a:off x="7589395" y="4971094"/>
            <a:ext cx="158975" cy="144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C8BF7E0-B93C-44B7-88CD-3347FAF43958}"/>
              </a:ext>
            </a:extLst>
          </p:cNvPr>
          <p:cNvSpPr/>
          <p:nvPr/>
        </p:nvSpPr>
        <p:spPr>
          <a:xfrm>
            <a:off x="8249470" y="4971094"/>
            <a:ext cx="158975" cy="144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C0986F2-2350-4363-B392-3E616C8A8E5E}"/>
              </a:ext>
            </a:extLst>
          </p:cNvPr>
          <p:cNvSpPr/>
          <p:nvPr/>
        </p:nvSpPr>
        <p:spPr>
          <a:xfrm>
            <a:off x="8263082" y="5545216"/>
            <a:ext cx="158975" cy="144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9DFB8C9-7BEE-4366-BA66-B32BF94797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628429" y="4930611"/>
            <a:ext cx="793628" cy="7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71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58C-35A2-4D0B-9873-A903591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"/>
            <a:ext cx="9144000" cy="13596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1: Characterize Conserved Domains Essential for Ovarian Integrity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286A9B-446B-4DD6-9EF7-6FF3FC8AC12C}"/>
              </a:ext>
            </a:extLst>
          </p:cNvPr>
          <p:cNvGraphicFramePr/>
          <p:nvPr/>
        </p:nvGraphicFramePr>
        <p:xfrm>
          <a:off x="1572127" y="1133517"/>
          <a:ext cx="5502442" cy="254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4AB19E-9A0D-4D4C-A81E-C42CCEF958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19" t="10924" r="2942" b="11434"/>
          <a:stretch/>
        </p:blipFill>
        <p:spPr>
          <a:xfrm>
            <a:off x="2348850" y="3939592"/>
            <a:ext cx="5106535" cy="2541337"/>
          </a:xfrm>
          <a:prstGeom prst="rect">
            <a:avLst/>
          </a:prstGeom>
        </p:spPr>
      </p:pic>
      <p:pic>
        <p:nvPicPr>
          <p:cNvPr id="13" name="Graphic 12" descr="Magnifying glass">
            <a:extLst>
              <a:ext uri="{FF2B5EF4-FFF2-40B4-BE49-F238E27FC236}">
                <a16:creationId xmlns:a16="http://schemas.microsoft.com/office/drawing/2014/main" id="{289E871B-7FBC-49CF-9F59-3CE322165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87455">
            <a:off x="3891115" y="4810232"/>
            <a:ext cx="1221203" cy="12212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043E8B-3534-49A0-864C-FD3AD1FEFD98}"/>
              </a:ext>
            </a:extLst>
          </p:cNvPr>
          <p:cNvSpPr txBox="1"/>
          <p:nvPr/>
        </p:nvSpPr>
        <p:spPr>
          <a:xfrm>
            <a:off x="5067779" y="4545403"/>
            <a:ext cx="38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Quantify tumorigenesis in the ovaries </a:t>
            </a:r>
          </a:p>
        </p:txBody>
      </p:sp>
    </p:spTree>
    <p:extLst>
      <p:ext uri="{BB962C8B-B14F-4D97-AF65-F5344CB8AC3E}">
        <p14:creationId xmlns:p14="http://schemas.microsoft.com/office/powerpoint/2010/main" val="367580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8F1977-2EED-4EFB-BC7C-C5D31050F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8" y="2794000"/>
            <a:ext cx="8890502" cy="3199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0858C-35A2-4D0B-9873-A903591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"/>
            <a:ext cx="9144000" cy="13596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1: Characterize Conserved Domains Essential for Ovarian Integrity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286A9B-446B-4DD6-9EF7-6FF3FC8AC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930203"/>
              </p:ext>
            </p:extLst>
          </p:nvPr>
        </p:nvGraphicFramePr>
        <p:xfrm>
          <a:off x="2048703" y="1195058"/>
          <a:ext cx="5046593" cy="1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F393C000-EB91-4CA0-9503-21E318811E17}"/>
              </a:ext>
            </a:extLst>
          </p:cNvPr>
          <p:cNvSpPr/>
          <p:nvPr/>
        </p:nvSpPr>
        <p:spPr>
          <a:xfrm>
            <a:off x="1466660" y="5894629"/>
            <a:ext cx="1339913" cy="93250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EC4E65C7-5ACE-4B0F-BF64-0A65695C24D4}"/>
              </a:ext>
            </a:extLst>
          </p:cNvPr>
          <p:cNvSpPr/>
          <p:nvPr/>
        </p:nvSpPr>
        <p:spPr>
          <a:xfrm>
            <a:off x="4353207" y="6023026"/>
            <a:ext cx="1339913" cy="804111"/>
          </a:xfrm>
          <a:prstGeom prst="irregularSeal2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9020977C-0570-4577-9EA0-F77B2983FF6D}"/>
              </a:ext>
            </a:extLst>
          </p:cNvPr>
          <p:cNvSpPr/>
          <p:nvPr/>
        </p:nvSpPr>
        <p:spPr>
          <a:xfrm>
            <a:off x="7438929" y="6023026"/>
            <a:ext cx="1339913" cy="804111"/>
          </a:xfrm>
          <a:prstGeom prst="irregularSeal2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23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58C-35A2-4D0B-9873-A903591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"/>
            <a:ext cx="9144000" cy="13596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1: Characterize Conserved Domains Essential for Ovarian Integrity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286A9B-446B-4DD6-9EF7-6FF3FC8AC12C}"/>
              </a:ext>
            </a:extLst>
          </p:cNvPr>
          <p:cNvGraphicFramePr/>
          <p:nvPr/>
        </p:nvGraphicFramePr>
        <p:xfrm>
          <a:off x="2048703" y="1195058"/>
          <a:ext cx="5046593" cy="1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B70ED9EB-FA51-450C-A71E-02D46A86A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162" y="3454605"/>
            <a:ext cx="2505594" cy="70999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5A2ADB1-11FC-4FE3-A7B5-A2AA45AE5E13}"/>
              </a:ext>
            </a:extLst>
          </p:cNvPr>
          <p:cNvSpPr txBox="1"/>
          <p:nvPr/>
        </p:nvSpPr>
        <p:spPr>
          <a:xfrm>
            <a:off x="1179596" y="3206744"/>
            <a:ext cx="57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554187-9D1E-42E4-8769-D091DBB2D8A4}"/>
              </a:ext>
            </a:extLst>
          </p:cNvPr>
          <p:cNvSpPr txBox="1"/>
          <p:nvPr/>
        </p:nvSpPr>
        <p:spPr>
          <a:xfrm>
            <a:off x="3179275" y="3206744"/>
            <a:ext cx="334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Mutant A: no ssDNA Binding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F7A218-F088-4C48-9EC3-1CA96DB4EEC6}"/>
              </a:ext>
            </a:extLst>
          </p:cNvPr>
          <p:cNvSpPr/>
          <p:nvPr/>
        </p:nvSpPr>
        <p:spPr>
          <a:xfrm>
            <a:off x="6115608" y="3206744"/>
            <a:ext cx="3076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Mutant B: No BCDX2 Binding?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EF90200-6285-4228-A6FD-2CEB4A220D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389" y="3576076"/>
            <a:ext cx="2504332" cy="58852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C61A5AA-5916-43BB-991E-4F94121172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052" y="3576076"/>
            <a:ext cx="2590779" cy="588528"/>
          </a:xfrm>
          <a:prstGeom prst="rect">
            <a:avLst/>
          </a:prstGeom>
        </p:spPr>
      </p:pic>
      <p:sp>
        <p:nvSpPr>
          <p:cNvPr id="58" name="Arrow: Down 57">
            <a:extLst>
              <a:ext uri="{FF2B5EF4-FFF2-40B4-BE49-F238E27FC236}">
                <a16:creationId xmlns:a16="http://schemas.microsoft.com/office/drawing/2014/main" id="{5236F107-1F79-4389-84D0-5D9FBB51CED0}"/>
              </a:ext>
            </a:extLst>
          </p:cNvPr>
          <p:cNvSpPr/>
          <p:nvPr/>
        </p:nvSpPr>
        <p:spPr>
          <a:xfrm>
            <a:off x="1276539" y="4318503"/>
            <a:ext cx="482479" cy="80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B90DF283-BB94-44C8-8B10-5D3EB26C8A65}"/>
              </a:ext>
            </a:extLst>
          </p:cNvPr>
          <p:cNvSpPr/>
          <p:nvPr/>
        </p:nvSpPr>
        <p:spPr>
          <a:xfrm>
            <a:off x="4330759" y="4318503"/>
            <a:ext cx="482479" cy="80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2E1965C0-75A5-41B3-B9A9-D50D0ABDE6C5}"/>
              </a:ext>
            </a:extLst>
          </p:cNvPr>
          <p:cNvSpPr/>
          <p:nvPr/>
        </p:nvSpPr>
        <p:spPr>
          <a:xfrm>
            <a:off x="7478695" y="4247456"/>
            <a:ext cx="482479" cy="80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01BF765-D392-4213-A660-90153A2DB8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55326" y="5276399"/>
            <a:ext cx="857459" cy="149992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89AD8EF-5AF1-4FEC-BD62-C653B9E20B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43268" y="5278161"/>
            <a:ext cx="857459" cy="1499928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73EAF08-4377-41FD-985D-720E39F21077}"/>
              </a:ext>
            </a:extLst>
          </p:cNvPr>
          <p:cNvSpPr/>
          <p:nvPr/>
        </p:nvSpPr>
        <p:spPr>
          <a:xfrm>
            <a:off x="1326776" y="5868379"/>
            <a:ext cx="316475" cy="3292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AC01876-DF71-4BD6-B387-75FD434D49B3}"/>
              </a:ext>
            </a:extLst>
          </p:cNvPr>
          <p:cNvSpPr/>
          <p:nvPr/>
        </p:nvSpPr>
        <p:spPr>
          <a:xfrm>
            <a:off x="1325818" y="5480015"/>
            <a:ext cx="316475" cy="3292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9444B23-7896-4D9A-AF1E-529754ED9796}"/>
              </a:ext>
            </a:extLst>
          </p:cNvPr>
          <p:cNvSpPr/>
          <p:nvPr/>
        </p:nvSpPr>
        <p:spPr>
          <a:xfrm>
            <a:off x="4410038" y="5459527"/>
            <a:ext cx="323917" cy="349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453C0BA-8836-487D-93E9-1E15E4B387EA}"/>
              </a:ext>
            </a:extLst>
          </p:cNvPr>
          <p:cNvSpPr/>
          <p:nvPr/>
        </p:nvSpPr>
        <p:spPr>
          <a:xfrm>
            <a:off x="4410038" y="6237818"/>
            <a:ext cx="323917" cy="349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42F1FC2-BA15-4FBC-B7B5-265A7CD0AF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94936" y="5276399"/>
            <a:ext cx="857459" cy="1499928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0007E492-EBEB-4370-9C6A-D56689ED2FF0}"/>
              </a:ext>
            </a:extLst>
          </p:cNvPr>
          <p:cNvSpPr/>
          <p:nvPr/>
        </p:nvSpPr>
        <p:spPr>
          <a:xfrm>
            <a:off x="7561706" y="5457765"/>
            <a:ext cx="323917" cy="349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ECEF216-3FC7-463E-82B5-8E83BB56BCD0}"/>
              </a:ext>
            </a:extLst>
          </p:cNvPr>
          <p:cNvSpPr/>
          <p:nvPr/>
        </p:nvSpPr>
        <p:spPr>
          <a:xfrm>
            <a:off x="7561706" y="6236056"/>
            <a:ext cx="323917" cy="349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256036-ECC7-4095-9165-7DA4A2664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267" y="907326"/>
            <a:ext cx="5243465" cy="57263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39E71B-E65E-4B19-827D-F16CA92DF1B9}"/>
              </a:ext>
            </a:extLst>
          </p:cNvPr>
          <p:cNvSpPr txBox="1">
            <a:spLocks/>
          </p:cNvSpPr>
          <p:nvPr/>
        </p:nvSpPr>
        <p:spPr>
          <a:xfrm>
            <a:off x="0" y="72429"/>
            <a:ext cx="9144000" cy="1032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Helvetica Neue"/>
              </a:rPr>
              <a:t>What are Symptoms of Ovarian Cancer?</a:t>
            </a:r>
          </a:p>
        </p:txBody>
      </p:sp>
    </p:spTree>
    <p:extLst>
      <p:ext uri="{BB962C8B-B14F-4D97-AF65-F5344CB8AC3E}">
        <p14:creationId xmlns:p14="http://schemas.microsoft.com/office/powerpoint/2010/main" val="2282703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58C-35A2-4D0B-9873-A9035918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"/>
            <a:ext cx="9144000" cy="13596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1: Characterize Conserved Domains Essential for Ovarian Integrity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286A9B-446B-4DD6-9EF7-6FF3FC8AC12C}"/>
              </a:ext>
            </a:extLst>
          </p:cNvPr>
          <p:cNvGraphicFramePr/>
          <p:nvPr/>
        </p:nvGraphicFramePr>
        <p:xfrm>
          <a:off x="2048703" y="1195058"/>
          <a:ext cx="5046593" cy="1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B70ED9EB-FA51-450C-A71E-02D46A86A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162" y="3454605"/>
            <a:ext cx="2505594" cy="70999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5A2ADB1-11FC-4FE3-A7B5-A2AA45AE5E13}"/>
              </a:ext>
            </a:extLst>
          </p:cNvPr>
          <p:cNvSpPr txBox="1"/>
          <p:nvPr/>
        </p:nvSpPr>
        <p:spPr>
          <a:xfrm>
            <a:off x="1179596" y="3206744"/>
            <a:ext cx="57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554187-9D1E-42E4-8769-D091DBB2D8A4}"/>
              </a:ext>
            </a:extLst>
          </p:cNvPr>
          <p:cNvSpPr txBox="1"/>
          <p:nvPr/>
        </p:nvSpPr>
        <p:spPr>
          <a:xfrm>
            <a:off x="3179275" y="3206744"/>
            <a:ext cx="334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Mutant A: no ssDNA Binding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F7A218-F088-4C48-9EC3-1CA96DB4EEC6}"/>
              </a:ext>
            </a:extLst>
          </p:cNvPr>
          <p:cNvSpPr/>
          <p:nvPr/>
        </p:nvSpPr>
        <p:spPr>
          <a:xfrm>
            <a:off x="6115608" y="3206744"/>
            <a:ext cx="3076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Mutant B: No BCDX2 Binding?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EF90200-6285-4228-A6FD-2CEB4A220D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389" y="3576076"/>
            <a:ext cx="2504332" cy="58852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C61A5AA-5916-43BB-991E-4F94121172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052" y="3576076"/>
            <a:ext cx="2590779" cy="588528"/>
          </a:xfrm>
          <a:prstGeom prst="rect">
            <a:avLst/>
          </a:prstGeom>
        </p:spPr>
      </p:pic>
      <p:sp>
        <p:nvSpPr>
          <p:cNvPr id="58" name="Arrow: Down 57">
            <a:extLst>
              <a:ext uri="{FF2B5EF4-FFF2-40B4-BE49-F238E27FC236}">
                <a16:creationId xmlns:a16="http://schemas.microsoft.com/office/drawing/2014/main" id="{5236F107-1F79-4389-84D0-5D9FBB51CED0}"/>
              </a:ext>
            </a:extLst>
          </p:cNvPr>
          <p:cNvSpPr/>
          <p:nvPr/>
        </p:nvSpPr>
        <p:spPr>
          <a:xfrm>
            <a:off x="1276539" y="4318503"/>
            <a:ext cx="482479" cy="80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B90DF283-BB94-44C8-8B10-5D3EB26C8A65}"/>
              </a:ext>
            </a:extLst>
          </p:cNvPr>
          <p:cNvSpPr/>
          <p:nvPr/>
        </p:nvSpPr>
        <p:spPr>
          <a:xfrm>
            <a:off x="4330759" y="4318503"/>
            <a:ext cx="482479" cy="80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2E1965C0-75A5-41B3-B9A9-D50D0ABDE6C5}"/>
              </a:ext>
            </a:extLst>
          </p:cNvPr>
          <p:cNvSpPr/>
          <p:nvPr/>
        </p:nvSpPr>
        <p:spPr>
          <a:xfrm>
            <a:off x="7478695" y="4247456"/>
            <a:ext cx="482479" cy="80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01BF765-D392-4213-A660-90153A2DB8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55326" y="5276399"/>
            <a:ext cx="857459" cy="149992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89AD8EF-5AF1-4FEC-BD62-C653B9E20B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43268" y="5278161"/>
            <a:ext cx="857459" cy="1499928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73EAF08-4377-41FD-985D-720E39F21077}"/>
              </a:ext>
            </a:extLst>
          </p:cNvPr>
          <p:cNvSpPr/>
          <p:nvPr/>
        </p:nvSpPr>
        <p:spPr>
          <a:xfrm>
            <a:off x="1326776" y="5868379"/>
            <a:ext cx="316475" cy="3292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AC01876-DF71-4BD6-B387-75FD434D49B3}"/>
              </a:ext>
            </a:extLst>
          </p:cNvPr>
          <p:cNvSpPr/>
          <p:nvPr/>
        </p:nvSpPr>
        <p:spPr>
          <a:xfrm>
            <a:off x="1325818" y="5480015"/>
            <a:ext cx="316475" cy="3292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9444B23-7896-4D9A-AF1E-529754ED9796}"/>
              </a:ext>
            </a:extLst>
          </p:cNvPr>
          <p:cNvSpPr/>
          <p:nvPr/>
        </p:nvSpPr>
        <p:spPr>
          <a:xfrm>
            <a:off x="4410038" y="5459527"/>
            <a:ext cx="323917" cy="349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453C0BA-8836-487D-93E9-1E15E4B387EA}"/>
              </a:ext>
            </a:extLst>
          </p:cNvPr>
          <p:cNvSpPr/>
          <p:nvPr/>
        </p:nvSpPr>
        <p:spPr>
          <a:xfrm>
            <a:off x="4410038" y="6237818"/>
            <a:ext cx="323917" cy="349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42F1FC2-BA15-4FBC-B7B5-265A7CD0AF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91793" y="5259927"/>
            <a:ext cx="857459" cy="1499928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0007E492-EBEB-4370-9C6A-D56689ED2FF0}"/>
              </a:ext>
            </a:extLst>
          </p:cNvPr>
          <p:cNvSpPr/>
          <p:nvPr/>
        </p:nvSpPr>
        <p:spPr>
          <a:xfrm>
            <a:off x="7557293" y="6221346"/>
            <a:ext cx="323917" cy="349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ECEF216-3FC7-463E-82B5-8E83BB56BCD0}"/>
              </a:ext>
            </a:extLst>
          </p:cNvPr>
          <p:cNvSpPr/>
          <p:nvPr/>
        </p:nvSpPr>
        <p:spPr>
          <a:xfrm>
            <a:off x="7561559" y="5835036"/>
            <a:ext cx="323917" cy="349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9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137F-4279-4390-924D-F374D9BA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Aim 2: Identify small molecules that affect ovarian genetic integrity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30CDC93-8BB5-46DF-8B7A-DA2AE5E7D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623835"/>
              </p:ext>
            </p:extLst>
          </p:nvPr>
        </p:nvGraphicFramePr>
        <p:xfrm>
          <a:off x="1957263" y="1128255"/>
          <a:ext cx="5046593" cy="1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54B8A93C-5505-42EC-8461-28EA088530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1"/>
          <a:stretch/>
        </p:blipFill>
        <p:spPr>
          <a:xfrm>
            <a:off x="0" y="3271520"/>
            <a:ext cx="9144000" cy="3586480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57BF2B5D-5BF9-4FCD-B84A-B3D26BD2000B}"/>
              </a:ext>
            </a:extLst>
          </p:cNvPr>
          <p:cNvSpPr/>
          <p:nvPr/>
        </p:nvSpPr>
        <p:spPr>
          <a:xfrm>
            <a:off x="3566160" y="4043680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A5E04E4-03B1-43DA-884C-2E30E04130F0}"/>
              </a:ext>
            </a:extLst>
          </p:cNvPr>
          <p:cNvSpPr/>
          <p:nvPr/>
        </p:nvSpPr>
        <p:spPr>
          <a:xfrm>
            <a:off x="5120640" y="4043680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EDEDBDD-EB3D-47AC-B993-72630A029618}"/>
              </a:ext>
            </a:extLst>
          </p:cNvPr>
          <p:cNvSpPr/>
          <p:nvPr/>
        </p:nvSpPr>
        <p:spPr>
          <a:xfrm rot="16200000">
            <a:off x="1769303" y="5602745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8408A3A-3248-4A13-B9DB-A37CFE5D9129}"/>
              </a:ext>
            </a:extLst>
          </p:cNvPr>
          <p:cNvSpPr/>
          <p:nvPr/>
        </p:nvSpPr>
        <p:spPr>
          <a:xfrm rot="16200000">
            <a:off x="6360161" y="5602744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3A512E-BB00-4A50-896A-A93153F25E96}"/>
              </a:ext>
            </a:extLst>
          </p:cNvPr>
          <p:cNvSpPr/>
          <p:nvPr/>
        </p:nvSpPr>
        <p:spPr>
          <a:xfrm>
            <a:off x="6233161" y="4500879"/>
            <a:ext cx="2839355" cy="223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8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137F-4279-4390-924D-F374D9BA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Helvetica Neue"/>
              </a:rPr>
              <a:t>Aim 2: Identify small molecules that affect ovarian genetic integrity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30CDC93-8BB5-46DF-8B7A-DA2AE5E7D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170113"/>
              </p:ext>
            </p:extLst>
          </p:nvPr>
        </p:nvGraphicFramePr>
        <p:xfrm>
          <a:off x="1957263" y="1128255"/>
          <a:ext cx="5046593" cy="1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54B8A93C-5505-42EC-8461-28EA088530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1"/>
          <a:stretch/>
        </p:blipFill>
        <p:spPr>
          <a:xfrm>
            <a:off x="0" y="3271520"/>
            <a:ext cx="9144000" cy="3586480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57BF2B5D-5BF9-4FCD-B84A-B3D26BD2000B}"/>
              </a:ext>
            </a:extLst>
          </p:cNvPr>
          <p:cNvSpPr/>
          <p:nvPr/>
        </p:nvSpPr>
        <p:spPr>
          <a:xfrm>
            <a:off x="3566160" y="4043680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A5E04E4-03B1-43DA-884C-2E30E04130F0}"/>
              </a:ext>
            </a:extLst>
          </p:cNvPr>
          <p:cNvSpPr/>
          <p:nvPr/>
        </p:nvSpPr>
        <p:spPr>
          <a:xfrm>
            <a:off x="5120640" y="4043680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EDEDBDD-EB3D-47AC-B993-72630A029618}"/>
              </a:ext>
            </a:extLst>
          </p:cNvPr>
          <p:cNvSpPr/>
          <p:nvPr/>
        </p:nvSpPr>
        <p:spPr>
          <a:xfrm rot="16200000">
            <a:off x="1769303" y="5602745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8408A3A-3248-4A13-B9DB-A37CFE5D9129}"/>
              </a:ext>
            </a:extLst>
          </p:cNvPr>
          <p:cNvSpPr/>
          <p:nvPr/>
        </p:nvSpPr>
        <p:spPr>
          <a:xfrm rot="16200000">
            <a:off x="6360161" y="5602744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71604-892C-4556-8F98-CACC79561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0524" y="2980653"/>
            <a:ext cx="857459" cy="1499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FC723D-270D-40D8-BA5C-40197726E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59272" y="2980653"/>
            <a:ext cx="857459" cy="14999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E6E8FA-9BEE-4694-9D2E-3A7828D9BDE4}"/>
              </a:ext>
            </a:extLst>
          </p:cNvPr>
          <p:cNvSpPr/>
          <p:nvPr/>
        </p:nvSpPr>
        <p:spPr>
          <a:xfrm>
            <a:off x="2875280" y="5064760"/>
            <a:ext cx="386080" cy="345440"/>
          </a:xfrm>
          <a:prstGeom prst="ellipse">
            <a:avLst/>
          </a:prstGeom>
          <a:solidFill>
            <a:srgbClr val="FFE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F1A864-1D60-478F-B6CB-8D90969785A9}"/>
              </a:ext>
            </a:extLst>
          </p:cNvPr>
          <p:cNvSpPr/>
          <p:nvPr/>
        </p:nvSpPr>
        <p:spPr>
          <a:xfrm>
            <a:off x="3368040" y="5064760"/>
            <a:ext cx="386080" cy="345440"/>
          </a:xfrm>
          <a:prstGeom prst="ellipse">
            <a:avLst/>
          </a:prstGeom>
          <a:solidFill>
            <a:srgbClr val="FFE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5891D7-29D6-41D7-B9B6-D9B88EDE8F90}"/>
              </a:ext>
            </a:extLst>
          </p:cNvPr>
          <p:cNvSpPr/>
          <p:nvPr/>
        </p:nvSpPr>
        <p:spPr>
          <a:xfrm>
            <a:off x="3866612" y="5805943"/>
            <a:ext cx="386080" cy="3454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B3DD6B-FB25-4ABC-AB9A-A992E1EFF932}"/>
              </a:ext>
            </a:extLst>
          </p:cNvPr>
          <p:cNvSpPr/>
          <p:nvPr/>
        </p:nvSpPr>
        <p:spPr>
          <a:xfrm>
            <a:off x="4856847" y="5445759"/>
            <a:ext cx="386080" cy="345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8B449E-DB4E-45C3-8A35-4CC7DE58D88C}"/>
              </a:ext>
            </a:extLst>
          </p:cNvPr>
          <p:cNvSpPr/>
          <p:nvPr/>
        </p:nvSpPr>
        <p:spPr>
          <a:xfrm>
            <a:off x="5377911" y="6243636"/>
            <a:ext cx="386080" cy="345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7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137F-4279-4390-924D-F374D9BA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Helvetica Neue"/>
              </a:rPr>
              <a:t>Aim 2: Identify small molecules that affect ovarian genetic integrity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30CDC93-8BB5-46DF-8B7A-DA2AE5E7D917}"/>
              </a:ext>
            </a:extLst>
          </p:cNvPr>
          <p:cNvGraphicFramePr/>
          <p:nvPr/>
        </p:nvGraphicFramePr>
        <p:xfrm>
          <a:off x="1957263" y="1128255"/>
          <a:ext cx="5046593" cy="1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54B8A93C-5505-42EC-8461-28EA088530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1"/>
          <a:stretch/>
        </p:blipFill>
        <p:spPr>
          <a:xfrm>
            <a:off x="0" y="3271520"/>
            <a:ext cx="9144000" cy="3586480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57BF2B5D-5BF9-4FCD-B84A-B3D26BD2000B}"/>
              </a:ext>
            </a:extLst>
          </p:cNvPr>
          <p:cNvSpPr/>
          <p:nvPr/>
        </p:nvSpPr>
        <p:spPr>
          <a:xfrm>
            <a:off x="3566160" y="4043680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A5E04E4-03B1-43DA-884C-2E30E04130F0}"/>
              </a:ext>
            </a:extLst>
          </p:cNvPr>
          <p:cNvSpPr/>
          <p:nvPr/>
        </p:nvSpPr>
        <p:spPr>
          <a:xfrm>
            <a:off x="5120640" y="4043680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EDEDBDD-EB3D-47AC-B993-72630A029618}"/>
              </a:ext>
            </a:extLst>
          </p:cNvPr>
          <p:cNvSpPr/>
          <p:nvPr/>
        </p:nvSpPr>
        <p:spPr>
          <a:xfrm rot="16200000">
            <a:off x="1769303" y="5602745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8408A3A-3248-4A13-B9DB-A37CFE5D9129}"/>
              </a:ext>
            </a:extLst>
          </p:cNvPr>
          <p:cNvSpPr/>
          <p:nvPr/>
        </p:nvSpPr>
        <p:spPr>
          <a:xfrm rot="16200000">
            <a:off x="6360161" y="5602744"/>
            <a:ext cx="375920" cy="62991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2DDE5-5A31-4983-AF29-0FEF53098552}"/>
              </a:ext>
            </a:extLst>
          </p:cNvPr>
          <p:cNvSpPr/>
          <p:nvPr/>
        </p:nvSpPr>
        <p:spPr>
          <a:xfrm>
            <a:off x="6863081" y="4673599"/>
            <a:ext cx="2246458" cy="2092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A0B26D-D764-439A-B20A-580C6BCB3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9309" y="5053985"/>
            <a:ext cx="18192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37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E36-48F5-4697-A58D-1F13FDC9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Aim 3:  Identify the Role of RAD51D PTM and DNA Repair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03BB3D-6740-4300-9636-9E0A3D678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191465"/>
              </p:ext>
            </p:extLst>
          </p:nvPr>
        </p:nvGraphicFramePr>
        <p:xfrm>
          <a:off x="1820779" y="1034779"/>
          <a:ext cx="5502442" cy="254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74E46C4-FA77-4166-AF9C-ECCB629CA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38" y="4067175"/>
            <a:ext cx="2547938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1E006-F87C-4FE5-BE86-1892BD19B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69" y="5505449"/>
            <a:ext cx="2640807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58A03-6697-4C4D-BE2B-87BCFBB3AF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" r="-45834"/>
          <a:stretch/>
        </p:blipFill>
        <p:spPr>
          <a:xfrm>
            <a:off x="4428124" y="4067175"/>
            <a:ext cx="5502442" cy="216387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A6231E1-4F11-4E76-B18D-6E344C77F910}"/>
              </a:ext>
            </a:extLst>
          </p:cNvPr>
          <p:cNvSpPr/>
          <p:nvPr/>
        </p:nvSpPr>
        <p:spPr>
          <a:xfrm>
            <a:off x="3047500" y="4867274"/>
            <a:ext cx="1066800" cy="56197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5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E36-48F5-4697-A58D-1F13FDC9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Aim 3:  Identify the Role of RAD51D PTM and DNA Repair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03BB3D-6740-4300-9636-9E0A3D678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045721"/>
              </p:ext>
            </p:extLst>
          </p:nvPr>
        </p:nvGraphicFramePr>
        <p:xfrm>
          <a:off x="1820779" y="981117"/>
          <a:ext cx="5502442" cy="254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9A5EBD-3A55-4B5C-8192-E4E84F3733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12"/>
          <a:stretch/>
        </p:blipFill>
        <p:spPr>
          <a:xfrm>
            <a:off x="4795838" y="3943350"/>
            <a:ext cx="4229100" cy="2541337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F686198-EDA3-4B1A-BBE7-27B1D7509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t="66524" b="1676"/>
          <a:stretch/>
        </p:blipFill>
        <p:spPr>
          <a:xfrm>
            <a:off x="247651" y="4033838"/>
            <a:ext cx="4229099" cy="25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E36-48F5-4697-A58D-1F13FDC9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Aim 3:  Identify the Role of RAD51D PTM and DNA Repair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03BB3D-6740-4300-9636-9E0A3D678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122194"/>
              </p:ext>
            </p:extLst>
          </p:nvPr>
        </p:nvGraphicFramePr>
        <p:xfrm>
          <a:off x="1820779" y="981117"/>
          <a:ext cx="5502442" cy="254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Image result for crispr cas9 knock in">
            <a:extLst>
              <a:ext uri="{FF2B5EF4-FFF2-40B4-BE49-F238E27FC236}">
                <a16:creationId xmlns:a16="http://schemas.microsoft.com/office/drawing/2014/main" id="{2F8888A5-6D8F-4236-A12F-DFAA5F29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620295"/>
            <a:ext cx="72675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585A8-9F67-4B1A-914B-FE9CAEBAD9CC}"/>
              </a:ext>
            </a:extLst>
          </p:cNvPr>
          <p:cNvSpPr txBox="1"/>
          <p:nvPr/>
        </p:nvSpPr>
        <p:spPr>
          <a:xfrm>
            <a:off x="47625" y="2790825"/>
            <a:ext cx="172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Will Create a better Figure for CRISPR</a:t>
            </a:r>
          </a:p>
        </p:txBody>
      </p:sp>
    </p:spTree>
    <p:extLst>
      <p:ext uri="{BB962C8B-B14F-4D97-AF65-F5344CB8AC3E}">
        <p14:creationId xmlns:p14="http://schemas.microsoft.com/office/powerpoint/2010/main" val="2743762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E36-48F5-4697-A58D-1F13FDC9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Aim 3:  Identify the Role of RAD51D PTM and DNA Repair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03BB3D-6740-4300-9636-9E0A3D678C12}"/>
              </a:ext>
            </a:extLst>
          </p:cNvPr>
          <p:cNvGraphicFramePr/>
          <p:nvPr/>
        </p:nvGraphicFramePr>
        <p:xfrm>
          <a:off x="1820779" y="981117"/>
          <a:ext cx="5502442" cy="254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5411147-683B-4B60-A4D2-D710709C7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86274" y="3716060"/>
            <a:ext cx="1336443" cy="23378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4872075-A6DE-4ECD-B69F-CD8210200E71}"/>
              </a:ext>
            </a:extLst>
          </p:cNvPr>
          <p:cNvSpPr/>
          <p:nvPr/>
        </p:nvSpPr>
        <p:spPr>
          <a:xfrm>
            <a:off x="5595920" y="4014329"/>
            <a:ext cx="504860" cy="5344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6509F9-A518-41D3-9108-894984BFCB4B}"/>
              </a:ext>
            </a:extLst>
          </p:cNvPr>
          <p:cNvSpPr/>
          <p:nvPr/>
        </p:nvSpPr>
        <p:spPr>
          <a:xfrm>
            <a:off x="5595920" y="5228167"/>
            <a:ext cx="504860" cy="5344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A1079E-3627-4894-A31A-333AC0477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66924" y="3716060"/>
            <a:ext cx="1336443" cy="23378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72F8D41-895B-4100-9AB9-1B30CC34C295}"/>
              </a:ext>
            </a:extLst>
          </p:cNvPr>
          <p:cNvSpPr/>
          <p:nvPr/>
        </p:nvSpPr>
        <p:spPr>
          <a:xfrm>
            <a:off x="3176570" y="4014329"/>
            <a:ext cx="504860" cy="5344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5D031-5D9D-4336-914F-DE6FB641C870}"/>
              </a:ext>
            </a:extLst>
          </p:cNvPr>
          <p:cNvSpPr/>
          <p:nvPr/>
        </p:nvSpPr>
        <p:spPr>
          <a:xfrm>
            <a:off x="3176570" y="4617731"/>
            <a:ext cx="504860" cy="5344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0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5AD6-7A06-47C1-A57D-32B1DE4D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76BBC-5FC0-4F85-9B1B-7D95AAEC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27" y="1155219"/>
            <a:ext cx="2476500" cy="1714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BCCCF6-A286-4917-BB90-38B2A77D7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3" y="3071146"/>
            <a:ext cx="2370548" cy="1774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90FA8-B9C5-493F-B49C-D1D3EA98E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4933950"/>
            <a:ext cx="2662826" cy="1881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0B368-4207-4DE6-B80D-8AAF6A3C0B5D}"/>
              </a:ext>
            </a:extLst>
          </p:cNvPr>
          <p:cNvSpPr txBox="1"/>
          <p:nvPr/>
        </p:nvSpPr>
        <p:spPr>
          <a:xfrm>
            <a:off x="3505200" y="1774724"/>
            <a:ext cx="563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Identify Conserved Amino Acids that are important for Ovarian integrity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4D8F2-07F6-466A-9F4B-25BC7AE3EE2E}"/>
              </a:ext>
            </a:extLst>
          </p:cNvPr>
          <p:cNvSpPr/>
          <p:nvPr/>
        </p:nvSpPr>
        <p:spPr>
          <a:xfrm>
            <a:off x="3505199" y="3635048"/>
            <a:ext cx="563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Identify Hormones and Small Molecules that alter DNA repair in ovarian cells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5DBA4-863F-4DB1-97CD-2254921A7C06}"/>
              </a:ext>
            </a:extLst>
          </p:cNvPr>
          <p:cNvSpPr/>
          <p:nvPr/>
        </p:nvSpPr>
        <p:spPr>
          <a:xfrm>
            <a:off x="3505200" y="5349548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Identify the role of uncharacterized PTM in RAD51D and its affect on DNA Repair</a:t>
            </a:r>
          </a:p>
        </p:txBody>
      </p:sp>
    </p:spTree>
    <p:extLst>
      <p:ext uri="{BB962C8B-B14F-4D97-AF65-F5344CB8AC3E}">
        <p14:creationId xmlns:p14="http://schemas.microsoft.com/office/powerpoint/2010/main" val="2080162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FCB1-8CED-473E-A767-F96E54EC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42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F34B-C114-4545-A041-04CFD301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4690"/>
            <a:ext cx="9144000" cy="62333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200" dirty="0"/>
              <a:t>1. Ovarian Tumor:  </a:t>
            </a:r>
            <a:r>
              <a:rPr lang="en-US" sz="1200" dirty="0">
                <a:hlinkClick r:id="rId2"/>
              </a:rPr>
              <a:t>https://tat.gu.se/digitalAssets/1331/1331718_tum--r.jpg</a:t>
            </a:r>
            <a:r>
              <a:rPr lang="en-US" sz="1200" dirty="0"/>
              <a:t>  </a:t>
            </a:r>
          </a:p>
          <a:p>
            <a:pPr marL="0" indent="0">
              <a:buNone/>
            </a:pPr>
            <a:r>
              <a:rPr lang="en-US" sz="1200" dirty="0"/>
              <a:t>2. Ovary Image: </a:t>
            </a:r>
            <a:r>
              <a:rPr lang="en-US" sz="1200" dirty="0">
                <a:hlinkClick r:id="rId3"/>
              </a:rPr>
              <a:t>https://universityhealthnews.com/daily/cancer/respond-quickly-to-ovarian-cancer-symptoms/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3. Symptoms: </a:t>
            </a:r>
            <a:r>
              <a:rPr lang="en-US" sz="1200" dirty="0">
                <a:hlinkClick r:id="rId4"/>
              </a:rPr>
              <a:t>https://www.verywellhealth.com/ovarian-cancer-causes-risk-factors-2509671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4. Cell Types: </a:t>
            </a:r>
            <a:r>
              <a:rPr lang="en-US" sz="1200" dirty="0">
                <a:hlinkClick r:id="rId5"/>
              </a:rPr>
              <a:t>https://obgynkey.com/chapter-36-ovarian-germ-cell-and-sex-cord-stromal-tumors/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5. </a:t>
            </a:r>
            <a:r>
              <a:rPr lang="en-US" sz="1200" dirty="0" err="1"/>
              <a:t>Biorender</a:t>
            </a:r>
            <a:r>
              <a:rPr lang="en-US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, DNA Binding: </a:t>
            </a:r>
            <a:r>
              <a:rPr lang="en-US" sz="1200" dirty="0">
                <a:hlinkClick r:id="rId7"/>
              </a:rPr>
              <a:t>https://en.wikipedia.org/wiki/DNA-binding_protein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6. Rad51 Family: </a:t>
            </a:r>
            <a:r>
              <a:rPr lang="en-GB" altLang="en-US" sz="1200" dirty="0">
                <a:cs typeface="msgothic" charset="0"/>
                <a:hlinkClick r:id="rId8"/>
              </a:rPr>
              <a:t>https://www.pnas.org/content/103/27/10328</a:t>
            </a:r>
            <a:r>
              <a:rPr lang="en-GB" altLang="en-US" sz="1200" dirty="0">
                <a:cs typeface="msgothic" charset="0"/>
              </a:rPr>
              <a:t> </a:t>
            </a:r>
          </a:p>
          <a:p>
            <a:pPr marL="0" indent="0">
              <a:buNone/>
            </a:pPr>
            <a:r>
              <a:rPr lang="en-GB" sz="1200" dirty="0"/>
              <a:t>7.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9-10.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11.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, STRING: </a:t>
            </a:r>
            <a:r>
              <a:rPr lang="en-US" sz="1200" dirty="0">
                <a:hlinkClick r:id="rId9"/>
              </a:rPr>
              <a:t>https://string-db.org/cgi/network.pl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7-11.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12.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13. Ovarian Figure: </a:t>
            </a:r>
            <a:r>
              <a:rPr lang="en-US" altLang="en-US" sz="1200" dirty="0">
                <a:solidFill>
                  <a:srgbClr val="333333"/>
                </a:solidFill>
                <a:hlinkClick r:id="rId10"/>
              </a:rPr>
              <a:t>https://doi.org/10.1093/carcin/bgi136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14-21.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22. Double Stand Break Cartoon: </a:t>
            </a:r>
            <a:r>
              <a:rPr lang="en-US" sz="1200" dirty="0">
                <a:hlinkClick r:id="rId11"/>
              </a:rPr>
              <a:t>https://innovativegenomics.org/resources/educational-materials/glossary/double-strand-break/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23. </a:t>
            </a:r>
            <a:r>
              <a:rPr lang="en-US" sz="1200" dirty="0" err="1"/>
              <a:t>Blastp</a:t>
            </a:r>
            <a:r>
              <a:rPr lang="en-US" sz="1200" dirty="0"/>
              <a:t>: </a:t>
            </a:r>
            <a:r>
              <a:rPr lang="en-US" sz="1200" dirty="0">
                <a:hlinkClick r:id="rId12"/>
              </a:rPr>
              <a:t>https://blast.ncbi.nlm.nih.gov/Blast.cgi</a:t>
            </a:r>
            <a:r>
              <a:rPr lang="en-US" sz="1200" dirty="0"/>
              <a:t>, MEGA: </a:t>
            </a:r>
            <a:r>
              <a:rPr lang="en-US" sz="1200" dirty="0">
                <a:hlinkClick r:id="rId13"/>
              </a:rPr>
              <a:t>https://www.megasoftware.net/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24. MEGA: </a:t>
            </a:r>
            <a:r>
              <a:rPr lang="en-US" sz="1200" dirty="0">
                <a:hlinkClick r:id="rId13"/>
              </a:rPr>
              <a:t>https://www.megasoftware.net/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25. Clustal Omega: </a:t>
            </a:r>
            <a:r>
              <a:rPr lang="en-US" sz="1200" dirty="0">
                <a:hlinkClick r:id="rId14"/>
              </a:rPr>
              <a:t>https://www.ebi.ac.uk/Tools/msa/clustalo/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26.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27.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28. TLR: </a:t>
            </a:r>
            <a:r>
              <a:rPr lang="en-US" sz="1200" dirty="0">
                <a:hlinkClick r:id="rId15"/>
              </a:rPr>
              <a:t>https://www.researchgate.net/publication/257754595_Novel_fluorescent_genome_editing_reporters_for_monitoring_DNA_repair_pathway_utilization_at_endonuclease-induced_breaks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29. Traffic Light: </a:t>
            </a:r>
            <a:r>
              <a:rPr lang="en-US" sz="1200" dirty="0">
                <a:hlinkClick r:id="rId16"/>
              </a:rPr>
              <a:t>Traffic Light: </a:t>
            </a:r>
            <a:r>
              <a:rPr lang="en-US" sz="1200" dirty="0">
                <a:hlinkClick r:id="rId16"/>
              </a:rPr>
              <a:t>https://i.pinimg.com/originals/28/ff/6f/28ff6f46d418860eacb64f4d62a86a96.jpg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30. Traffic Light: </a:t>
            </a:r>
            <a:r>
              <a:rPr lang="en-US" sz="1200" dirty="0">
                <a:hlinkClick r:id="rId16"/>
              </a:rPr>
              <a:t>Traffic Light: </a:t>
            </a:r>
            <a:r>
              <a:rPr lang="en-US" sz="1200" dirty="0">
                <a:hlinkClick r:id="rId16"/>
              </a:rPr>
              <a:t>https://i.pinimg.com/originals/28/ff/6f/28ff6f46d418860eacb64f4d62a86a96.jpg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31.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32.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, Traffic Light: </a:t>
            </a:r>
            <a:r>
              <a:rPr lang="en-US" sz="1200" dirty="0">
                <a:hlinkClick r:id="rId16"/>
              </a:rPr>
              <a:t>https://i.pinimg.com/originals/28/ff/6f/28ff6f46d418860eacb64f4d62a86a96.jpg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33. </a:t>
            </a:r>
            <a:r>
              <a:rPr lang="en-GB" sz="1200" dirty="0" err="1"/>
              <a:t>Biorender</a:t>
            </a:r>
            <a:r>
              <a:rPr lang="en-GB" sz="1200" dirty="0"/>
              <a:t>: </a:t>
            </a:r>
            <a:r>
              <a:rPr lang="en-US" sz="1200" dirty="0">
                <a:hlinkClick r:id="rId6"/>
              </a:rPr>
              <a:t>https://biorender.com/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34. </a:t>
            </a:r>
            <a:r>
              <a:rPr lang="en-US" sz="1200" dirty="0" err="1"/>
              <a:t>Phosphosite</a:t>
            </a:r>
            <a:r>
              <a:rPr lang="en-US" sz="1200" dirty="0"/>
              <a:t>: </a:t>
            </a:r>
            <a:r>
              <a:rPr lang="en-US" sz="1200" dirty="0">
                <a:hlinkClick r:id="rId17"/>
              </a:rPr>
              <a:t>https://www.phosphosite.org/proteinAction?id=9321&amp;showAllSites=true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35. </a:t>
            </a:r>
            <a:r>
              <a:rPr lang="en-US" sz="1200" dirty="0" err="1"/>
              <a:t>Phosphosite</a:t>
            </a:r>
            <a:r>
              <a:rPr lang="en-US" sz="1200" dirty="0"/>
              <a:t>: </a:t>
            </a:r>
            <a:r>
              <a:rPr lang="en-US" sz="1200" dirty="0">
                <a:hlinkClick r:id="rId17"/>
              </a:rPr>
              <a:t>https://www.phosphosite.org/proteinAction?id=9321&amp;showAllSites=true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702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93CB9B0-D0FC-4E6F-9706-14A05A75B2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32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Helvetica Neue"/>
              </a:rPr>
              <a:t>What are the different Cells of the Ovaries?</a:t>
            </a:r>
          </a:p>
        </p:txBody>
      </p:sp>
      <p:pic>
        <p:nvPicPr>
          <p:cNvPr id="2050" name="Picture 2" descr="https://obgynkey.com/wp-content/uploads/2016/06/m_p9780071849081-ch036_f001.png">
            <a:extLst>
              <a:ext uri="{FF2B5EF4-FFF2-40B4-BE49-F238E27FC236}">
                <a16:creationId xmlns:a16="http://schemas.microsoft.com/office/drawing/2014/main" id="{1A11B6CD-B241-4723-96D4-BEF8E90FF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/>
        </p:blipFill>
        <p:spPr bwMode="auto">
          <a:xfrm>
            <a:off x="1204111" y="1502875"/>
            <a:ext cx="6491335" cy="49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D1C65E-1744-407B-8322-C227A3F782B2}"/>
              </a:ext>
            </a:extLst>
          </p:cNvPr>
          <p:cNvSpPr/>
          <p:nvPr/>
        </p:nvSpPr>
        <p:spPr>
          <a:xfrm>
            <a:off x="1162049" y="4486274"/>
            <a:ext cx="1819275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E09B1-EFA2-4EA3-B83E-3F39A80BF47A}"/>
              </a:ext>
            </a:extLst>
          </p:cNvPr>
          <p:cNvSpPr/>
          <p:nvPr/>
        </p:nvSpPr>
        <p:spPr>
          <a:xfrm>
            <a:off x="3105150" y="5109455"/>
            <a:ext cx="1819275" cy="134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9144E-B5F5-4310-ABD9-4299FF66002C}"/>
              </a:ext>
            </a:extLst>
          </p:cNvPr>
          <p:cNvSpPr/>
          <p:nvPr/>
        </p:nvSpPr>
        <p:spPr>
          <a:xfrm>
            <a:off x="5172075" y="5072062"/>
            <a:ext cx="2523371" cy="134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7CFDA-D3AA-4D86-94A5-6C3999DD7C45}"/>
              </a:ext>
            </a:extLst>
          </p:cNvPr>
          <p:cNvSpPr txBox="1"/>
          <p:nvPr/>
        </p:nvSpPr>
        <p:spPr>
          <a:xfrm>
            <a:off x="3105149" y="5109455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Produces Steroid Hormones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3C879-A339-466A-BAB2-6A2CA40AF744}"/>
              </a:ext>
            </a:extLst>
          </p:cNvPr>
          <p:cNvSpPr txBox="1"/>
          <p:nvPr/>
        </p:nvSpPr>
        <p:spPr>
          <a:xfrm>
            <a:off x="5109784" y="5011519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Produces Egg Cells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09B50-659F-49F0-8D74-0EED86306B90}"/>
              </a:ext>
            </a:extLst>
          </p:cNvPr>
          <p:cNvSpPr txBox="1"/>
          <p:nvPr/>
        </p:nvSpPr>
        <p:spPr>
          <a:xfrm>
            <a:off x="1330338" y="4461734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Protects Ovary</a:t>
            </a:r>
          </a:p>
        </p:txBody>
      </p:sp>
    </p:spTree>
    <p:extLst>
      <p:ext uri="{BB962C8B-B14F-4D97-AF65-F5344CB8AC3E}">
        <p14:creationId xmlns:p14="http://schemas.microsoft.com/office/powerpoint/2010/main" val="599382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FCB1-8CED-473E-A767-F96E54EC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42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Helvetica Neue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F34B-C114-4545-A041-04CFD301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4690"/>
            <a:ext cx="9144000" cy="62333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25384-AF3C-4776-872E-409F4B9D8DB8}"/>
              </a:ext>
            </a:extLst>
          </p:cNvPr>
          <p:cNvSpPr txBox="1"/>
          <p:nvPr/>
        </p:nvSpPr>
        <p:spPr>
          <a:xfrm>
            <a:off x="61993" y="624690"/>
            <a:ext cx="9082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54947-8932-4BB0-AEEE-460503C65165}"/>
              </a:ext>
            </a:extLst>
          </p:cNvPr>
          <p:cNvSpPr txBox="1"/>
          <p:nvPr/>
        </p:nvSpPr>
        <p:spPr>
          <a:xfrm>
            <a:off x="61993" y="742236"/>
            <a:ext cx="908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35. Crispr: </a:t>
            </a:r>
            <a:r>
              <a:rPr lang="en-US" sz="1000" dirty="0">
                <a:hlinkClick r:id="rId2"/>
              </a:rPr>
              <a:t>https://www.addgene.org/crispr/guide/</a:t>
            </a:r>
            <a:endParaRPr lang="en-US" sz="1000" dirty="0"/>
          </a:p>
          <a:p>
            <a:r>
              <a:rPr lang="en-US" sz="1000" dirty="0"/>
              <a:t>36. Traffic Light: </a:t>
            </a:r>
            <a:r>
              <a:rPr lang="en-US" sz="1000" dirty="0">
                <a:hlinkClick r:id="rId3"/>
              </a:rPr>
              <a:t>https://i.pinimg.com/originals/28/ff/6f/28ff6f46d418860eacb64f4d62a86a96.jpg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288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0B9F76-58A5-4DEB-A01E-BA959D534A1E}"/>
              </a:ext>
            </a:extLst>
          </p:cNvPr>
          <p:cNvCxnSpPr/>
          <p:nvPr/>
        </p:nvCxnSpPr>
        <p:spPr>
          <a:xfrm>
            <a:off x="832919" y="1321901"/>
            <a:ext cx="777692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00827F-67B6-4C67-9880-77B9A1CB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52"/>
            <a:ext cx="9144000" cy="6984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What is the Role of RAD51D?</a:t>
            </a: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25F4E987-A90D-46ED-9700-A61625C9B0E2}"/>
              </a:ext>
            </a:extLst>
          </p:cNvPr>
          <p:cNvSpPr/>
          <p:nvPr/>
        </p:nvSpPr>
        <p:spPr>
          <a:xfrm>
            <a:off x="1077149" y="1093299"/>
            <a:ext cx="7190606" cy="488393"/>
          </a:xfrm>
          <a:prstGeom prst="roundRect">
            <a:avLst>
              <a:gd name="adj" fmla="val 28302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55" hangingPunct="0"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 kern="0"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8F7C7413-D504-4E7C-AAFF-1480E6509744}"/>
              </a:ext>
            </a:extLst>
          </p:cNvPr>
          <p:cNvSpPr/>
          <p:nvPr/>
        </p:nvSpPr>
        <p:spPr>
          <a:xfrm>
            <a:off x="2126798" y="1027525"/>
            <a:ext cx="5295148" cy="608098"/>
          </a:xfrm>
          <a:prstGeom prst="roundRect">
            <a:avLst>
              <a:gd name="adj" fmla="val 28302"/>
            </a:avLst>
          </a:prstGeom>
          <a:solidFill>
            <a:srgbClr val="0096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55" hangingPunct="0"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                                            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RAD51/AAA</a:t>
            </a:r>
            <a:endParaRPr sz="2400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14B91-0170-4A44-BF52-7572E996B2D9}"/>
              </a:ext>
            </a:extLst>
          </p:cNvPr>
          <p:cNvSpPr txBox="1"/>
          <p:nvPr/>
        </p:nvSpPr>
        <p:spPr>
          <a:xfrm>
            <a:off x="7566167" y="901670"/>
            <a:ext cx="639595" cy="608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 defTabSz="308055" hangingPunct="0">
              <a:defRPr/>
            </a:pPr>
            <a:r>
              <a:rPr lang="en-US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328</a:t>
            </a:r>
          </a:p>
        </p:txBody>
      </p:sp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573228F5-7EB1-48FE-A3BC-460350EABF35}"/>
              </a:ext>
            </a:extLst>
          </p:cNvPr>
          <p:cNvSpPr/>
          <p:nvPr/>
        </p:nvSpPr>
        <p:spPr>
          <a:xfrm>
            <a:off x="1077149" y="1027526"/>
            <a:ext cx="1887911" cy="608098"/>
          </a:xfrm>
          <a:prstGeom prst="roundRect">
            <a:avLst>
              <a:gd name="adj" fmla="val 28302"/>
            </a:avLst>
          </a:prstGeom>
          <a:solidFill>
            <a:srgbClr val="1DB100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55" hangingPunct="0"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2KZ3|A</a:t>
            </a:r>
            <a:endParaRPr sz="2800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AB0819-4508-441F-8818-BE69ABD2C7F4}"/>
              </a:ext>
            </a:extLst>
          </p:cNvPr>
          <p:cNvSpPr txBox="1"/>
          <p:nvPr/>
        </p:nvSpPr>
        <p:spPr>
          <a:xfrm>
            <a:off x="684896" y="1687706"/>
            <a:ext cx="2504332" cy="361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 defTabSz="308055" hangingPunct="0">
              <a:defRPr/>
            </a:pPr>
            <a:r>
              <a:rPr lang="en-US" sz="20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ssDNA Binding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06F07A-6DF9-4D51-B65F-C085C26C9DC6}"/>
              </a:ext>
            </a:extLst>
          </p:cNvPr>
          <p:cNvSpPr/>
          <p:nvPr/>
        </p:nvSpPr>
        <p:spPr>
          <a:xfrm>
            <a:off x="88804" y="3022619"/>
            <a:ext cx="2900855" cy="3370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38BC24A-D8EE-4910-A100-73331F9D25C7}"/>
              </a:ext>
            </a:extLst>
          </p:cNvPr>
          <p:cNvSpPr/>
          <p:nvPr/>
        </p:nvSpPr>
        <p:spPr>
          <a:xfrm>
            <a:off x="3119011" y="3022619"/>
            <a:ext cx="2900855" cy="33705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919698-9FCC-4D74-91C7-4412F745E4B3}"/>
              </a:ext>
            </a:extLst>
          </p:cNvPr>
          <p:cNvSpPr/>
          <p:nvPr/>
        </p:nvSpPr>
        <p:spPr>
          <a:xfrm>
            <a:off x="6128946" y="3022619"/>
            <a:ext cx="2900855" cy="33595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51D7B-AB34-4502-A312-31DE20299B2E}"/>
              </a:ext>
            </a:extLst>
          </p:cNvPr>
          <p:cNvSpPr txBox="1"/>
          <p:nvPr/>
        </p:nvSpPr>
        <p:spPr>
          <a:xfrm>
            <a:off x="4957953" y="1563701"/>
            <a:ext cx="315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C-terminus DNA Binding/ATPase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162AB7-E046-43B9-A597-B133119EA246}"/>
              </a:ext>
            </a:extLst>
          </p:cNvPr>
          <p:cNvSpPr/>
          <p:nvPr/>
        </p:nvSpPr>
        <p:spPr>
          <a:xfrm>
            <a:off x="3692141" y="1027525"/>
            <a:ext cx="176450" cy="610954"/>
          </a:xfrm>
          <a:prstGeom prst="roundRect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4B8880-284C-44D0-BFAB-509808FE76B5}"/>
              </a:ext>
            </a:extLst>
          </p:cNvPr>
          <p:cNvSpPr txBox="1"/>
          <p:nvPr/>
        </p:nvSpPr>
        <p:spPr>
          <a:xfrm>
            <a:off x="331441" y="3135942"/>
            <a:ext cx="278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Cellular Component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B7A543-7144-45F0-B22A-6BFBE4EA8553}"/>
              </a:ext>
            </a:extLst>
          </p:cNvPr>
          <p:cNvSpPr txBox="1"/>
          <p:nvPr/>
        </p:nvSpPr>
        <p:spPr>
          <a:xfrm>
            <a:off x="3380587" y="3135942"/>
            <a:ext cx="278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Molecular Function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5E273B-FAFB-4380-BDD1-45AF81C4B591}"/>
              </a:ext>
            </a:extLst>
          </p:cNvPr>
          <p:cNvSpPr txBox="1"/>
          <p:nvPr/>
        </p:nvSpPr>
        <p:spPr>
          <a:xfrm>
            <a:off x="6429733" y="3135942"/>
            <a:ext cx="278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Biological Processes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230EAD0-8E3A-4845-8868-A44D6C9494D3}"/>
              </a:ext>
            </a:extLst>
          </p:cNvPr>
          <p:cNvSpPr/>
          <p:nvPr/>
        </p:nvSpPr>
        <p:spPr>
          <a:xfrm>
            <a:off x="3973451" y="1024669"/>
            <a:ext cx="176450" cy="610954"/>
          </a:xfrm>
          <a:prstGeom prst="roundRect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8B882B1-AD2A-40AD-A314-6E408EE8D140}"/>
              </a:ext>
            </a:extLst>
          </p:cNvPr>
          <p:cNvSpPr/>
          <p:nvPr/>
        </p:nvSpPr>
        <p:spPr>
          <a:xfrm>
            <a:off x="4245139" y="1024669"/>
            <a:ext cx="176450" cy="610954"/>
          </a:xfrm>
          <a:prstGeom prst="roundRect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0D0B387-D54F-47B1-BFD8-8D8859B194C6}"/>
              </a:ext>
            </a:extLst>
          </p:cNvPr>
          <p:cNvSpPr/>
          <p:nvPr/>
        </p:nvSpPr>
        <p:spPr>
          <a:xfrm>
            <a:off x="4869728" y="1024669"/>
            <a:ext cx="176450" cy="610954"/>
          </a:xfrm>
          <a:prstGeom prst="roundRect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A8BD01-B19A-4461-8003-CF75146CC024}"/>
              </a:ext>
            </a:extLst>
          </p:cNvPr>
          <p:cNvSpPr txBox="1"/>
          <p:nvPr/>
        </p:nvSpPr>
        <p:spPr>
          <a:xfrm>
            <a:off x="3531069" y="1642586"/>
            <a:ext cx="138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BRC</a:t>
            </a:r>
            <a:r>
              <a:rPr lang="en-US" dirty="0"/>
              <a:t> </a:t>
            </a:r>
            <a:r>
              <a:rPr lang="en-US" b="1" dirty="0"/>
              <a:t>Repeats</a:t>
            </a:r>
          </a:p>
        </p:txBody>
      </p:sp>
      <p:pic>
        <p:nvPicPr>
          <p:cNvPr id="37" name="Picture 36" descr="A close up of a clock&#10;&#10;Description automatically generated">
            <a:extLst>
              <a:ext uri="{FF2B5EF4-FFF2-40B4-BE49-F238E27FC236}">
                <a16:creationId xmlns:a16="http://schemas.microsoft.com/office/drawing/2014/main" id="{17E72BC2-4496-48C6-8596-C75A68EC7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40"/>
          <a:stretch/>
        </p:blipFill>
        <p:spPr>
          <a:xfrm>
            <a:off x="114199" y="3735207"/>
            <a:ext cx="2850861" cy="2221123"/>
          </a:xfrm>
          <a:prstGeom prst="rect">
            <a:avLst/>
          </a:prstGeom>
        </p:spPr>
      </p:pic>
      <p:pic>
        <p:nvPicPr>
          <p:cNvPr id="38" name="Picture 37" descr="A circuit board&#10;&#10;Description automatically generated">
            <a:extLst>
              <a:ext uri="{FF2B5EF4-FFF2-40B4-BE49-F238E27FC236}">
                <a16:creationId xmlns:a16="http://schemas.microsoft.com/office/drawing/2014/main" id="{33466477-93BE-4686-BF57-A71392E3B7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r="10486"/>
          <a:stretch/>
        </p:blipFill>
        <p:spPr>
          <a:xfrm>
            <a:off x="6189859" y="3649375"/>
            <a:ext cx="2806508" cy="230695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18A10F8-144B-417A-B418-9A6E8C70C768}"/>
              </a:ext>
            </a:extLst>
          </p:cNvPr>
          <p:cNvSpPr/>
          <p:nvPr/>
        </p:nvSpPr>
        <p:spPr>
          <a:xfrm>
            <a:off x="8696960" y="5273040"/>
            <a:ext cx="299407" cy="683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4A83412-87D1-45CF-916A-21109F8553B7}"/>
              </a:ext>
            </a:extLst>
          </p:cNvPr>
          <p:cNvSpPr/>
          <p:nvPr/>
        </p:nvSpPr>
        <p:spPr>
          <a:xfrm>
            <a:off x="3189228" y="3735207"/>
            <a:ext cx="2787570" cy="2221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invertebrate, table, indoor, crab&#10;&#10;Description automatically generated">
            <a:extLst>
              <a:ext uri="{FF2B5EF4-FFF2-40B4-BE49-F238E27FC236}">
                <a16:creationId xmlns:a16="http://schemas.microsoft.com/office/drawing/2014/main" id="{8AFACF2C-FF4D-4563-A71C-E4B8B2247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87" y="3735206"/>
            <a:ext cx="2309784" cy="22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C96DB44-2B9D-4B79-A787-C35CC5B4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89" y="5817131"/>
            <a:ext cx="3698309" cy="26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680" dirty="0">
                <a:latin typeface="Arial" panose="020B0604020202020204" pitchFamily="34" charset="0"/>
              </a:rPr>
              <a:t>©2006 by National </a:t>
            </a:r>
            <a:r>
              <a:rPr lang="en-GB" altLang="en-US" sz="680" dirty="0" err="1">
                <a:latin typeface="Arial" panose="020B0604020202020204" pitchFamily="34" charset="0"/>
              </a:rPr>
              <a:t>Academ</a:t>
            </a:r>
            <a:r>
              <a:rPr lang="en-GB" altLang="en-US" sz="680" dirty="0">
                <a:latin typeface="Arial" panose="020B0604020202020204" pitchFamily="34" charset="0"/>
              </a:rPr>
              <a:t> of Sciences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9D9BF-7E4F-41E7-83D9-7972DBB5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8" y="1013987"/>
            <a:ext cx="8455937" cy="55606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93CB9B0-D0FC-4E6F-9706-14A05A75B2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984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Helvetica Neue"/>
              </a:rPr>
              <a:t>What is the Evolutionary History of RAD51D?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B65B-4E69-4612-9DFB-0E4C07AA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38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What’s RAD51D’s Role in Homology Repair?</a:t>
            </a:r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5CE2959D-12DB-4853-9CDB-6364F7C97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r="10486"/>
          <a:stretch/>
        </p:blipFill>
        <p:spPr>
          <a:xfrm>
            <a:off x="121920" y="1383507"/>
            <a:ext cx="7282180" cy="52839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B7915-622F-44B1-A610-AF97DF7DD7BA}"/>
              </a:ext>
            </a:extLst>
          </p:cNvPr>
          <p:cNvSpPr/>
          <p:nvPr/>
        </p:nvSpPr>
        <p:spPr>
          <a:xfrm>
            <a:off x="6705600" y="4988560"/>
            <a:ext cx="1463040" cy="1639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780936-36BD-496C-9061-7EF1764645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76" r="25632"/>
          <a:stretch/>
        </p:blipFill>
        <p:spPr>
          <a:xfrm>
            <a:off x="7127240" y="1343819"/>
            <a:ext cx="619760" cy="162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CB093-56CF-4B11-9FFC-783763FCD926}"/>
              </a:ext>
            </a:extLst>
          </p:cNvPr>
          <p:cNvSpPr txBox="1"/>
          <p:nvPr/>
        </p:nvSpPr>
        <p:spPr>
          <a:xfrm>
            <a:off x="7680960" y="1459468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Exonuclease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F98AD-F0A6-4526-819B-9A9F464E6C07}"/>
              </a:ext>
            </a:extLst>
          </p:cNvPr>
          <p:cNvSpPr txBox="1"/>
          <p:nvPr/>
        </p:nvSpPr>
        <p:spPr>
          <a:xfrm>
            <a:off x="7680960" y="1983284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62285-477E-4A42-BB9B-A13E342A5797}"/>
              </a:ext>
            </a:extLst>
          </p:cNvPr>
          <p:cNvSpPr txBox="1"/>
          <p:nvPr/>
        </p:nvSpPr>
        <p:spPr>
          <a:xfrm>
            <a:off x="7680960" y="2547550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RAD51</a:t>
            </a:r>
          </a:p>
        </p:txBody>
      </p:sp>
    </p:spTree>
    <p:extLst>
      <p:ext uri="{BB962C8B-B14F-4D97-AF65-F5344CB8AC3E}">
        <p14:creationId xmlns:p14="http://schemas.microsoft.com/office/powerpoint/2010/main" val="296528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B53F1-78F7-493A-B40D-84DCAE11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4"/>
            <a:ext cx="9112849" cy="113853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Is the RAD51 Domain Conserved Across Species?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49D5-311F-49B8-A4D6-5081C8BA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" y="1129820"/>
            <a:ext cx="9112849" cy="57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934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D36C-F39C-496F-9CDC-93610B42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Helvetica Neue"/>
              </a:rPr>
              <a:t>Model Organism 1: Mus musculus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FC6E51-5F2D-4F9A-99C9-6F1C5D7D6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933" y="1310488"/>
            <a:ext cx="6590923" cy="4963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21455-0281-4A25-8C9B-3F6D71A98697}"/>
              </a:ext>
            </a:extLst>
          </p:cNvPr>
          <p:cNvSpPr txBox="1"/>
          <p:nvPr/>
        </p:nvSpPr>
        <p:spPr>
          <a:xfrm>
            <a:off x="389297" y="4110273"/>
            <a:ext cx="310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Genetic Engineering Tools</a:t>
            </a:r>
          </a:p>
          <a:p>
            <a:r>
              <a:rPr lang="en-US" b="1" dirty="0"/>
              <a:t>-Ovarian Specific Expression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D389D-3BF5-414C-8C96-BF597B5013D3}"/>
              </a:ext>
            </a:extLst>
          </p:cNvPr>
          <p:cNvSpPr txBox="1"/>
          <p:nvPr/>
        </p:nvSpPr>
        <p:spPr>
          <a:xfrm>
            <a:off x="3040454" y="6183752"/>
            <a:ext cx="369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Similar Ovarian Microenvironment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A47CB-0417-4347-9C5B-D3E67D5961E0}"/>
              </a:ext>
            </a:extLst>
          </p:cNvPr>
          <p:cNvSpPr txBox="1"/>
          <p:nvPr/>
        </p:nvSpPr>
        <p:spPr>
          <a:xfrm>
            <a:off x="6586396" y="3909626"/>
            <a:ext cx="310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Xenografting Tools </a:t>
            </a:r>
          </a:p>
          <a:p>
            <a:r>
              <a:rPr lang="en-US" b="1" dirty="0"/>
              <a:t>        -Ovarian Tumor Model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CBFEF-A482-495D-B6F9-4229C6399011}"/>
              </a:ext>
            </a:extLst>
          </p:cNvPr>
          <p:cNvSpPr txBox="1"/>
          <p:nvPr/>
        </p:nvSpPr>
        <p:spPr>
          <a:xfrm>
            <a:off x="2690384" y="1912500"/>
            <a:ext cx="43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Similar Physiology to Humans</a:t>
            </a:r>
          </a:p>
          <a:p>
            <a:r>
              <a:rPr lang="en-US" b="1" dirty="0"/>
              <a:t>-Can supplement hormones in Feed </a:t>
            </a:r>
          </a:p>
        </p:txBody>
      </p:sp>
    </p:spTree>
    <p:extLst>
      <p:ext uri="{BB962C8B-B14F-4D97-AF65-F5344CB8AC3E}">
        <p14:creationId xmlns:p14="http://schemas.microsoft.com/office/powerpoint/2010/main" val="307876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1180</Words>
  <Application>Microsoft Office PowerPoint</Application>
  <PresentationFormat>On-screen Show (4:3)</PresentationFormat>
  <Paragraphs>241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Gill Sans</vt:lpstr>
      <vt:lpstr>Helvetica Neue</vt:lpstr>
      <vt:lpstr>Helvetica Neue Light</vt:lpstr>
      <vt:lpstr>Helvetica Neue Medium</vt:lpstr>
      <vt:lpstr>Wingdings</vt:lpstr>
      <vt:lpstr>Office Theme</vt:lpstr>
      <vt:lpstr>Black</vt:lpstr>
      <vt:lpstr>PowerPoint Presentation</vt:lpstr>
      <vt:lpstr>PowerPoint Presentation</vt:lpstr>
      <vt:lpstr>PowerPoint Presentation</vt:lpstr>
      <vt:lpstr>PowerPoint Presentation</vt:lpstr>
      <vt:lpstr>What is the Role of RAD51D?</vt:lpstr>
      <vt:lpstr>PowerPoint Presentation</vt:lpstr>
      <vt:lpstr>What’s RAD51D’s Role in Homology Repair?</vt:lpstr>
      <vt:lpstr>Is the RAD51 Domain Conserved Across Species?</vt:lpstr>
      <vt:lpstr>Model Organism 1: Mus musculus</vt:lpstr>
      <vt:lpstr>Model Organism 2: Danio rerio </vt:lpstr>
      <vt:lpstr>RAD51D is a Part of the BCDX2 Complex</vt:lpstr>
      <vt:lpstr>Why Do RAD51D Mutations Have Tissue Specific Phenotypes? </vt:lpstr>
      <vt:lpstr>Can the Microenvironment of the Ovary Explain the Phenotype? </vt:lpstr>
      <vt:lpstr>How Does Estrogen Cause DNA Damage?</vt:lpstr>
      <vt:lpstr>How Does Estrogen Cause DNA Damage?</vt:lpstr>
      <vt:lpstr>How Does Estrogen Cause DNA Damage?</vt:lpstr>
      <vt:lpstr>What About RAD51-Independent Repair?</vt:lpstr>
      <vt:lpstr>What About RAD51-Independent Repair?</vt:lpstr>
      <vt:lpstr>What About RAD51-Independent Repair?</vt:lpstr>
      <vt:lpstr>What About RAD51-Independent Repair?</vt:lpstr>
      <vt:lpstr>What About RAD51-Independent Repair?</vt:lpstr>
      <vt:lpstr>What is the Primary Goal?</vt:lpstr>
      <vt:lpstr>Aim 1: Characterize Conserved Domains Essential for Ovarian Integrity</vt:lpstr>
      <vt:lpstr>Aim 1: Characterize Conserved Domains Essential for Ovarian Integrity</vt:lpstr>
      <vt:lpstr>Aim 1: Characterize Conserved Domains Essential for Ovarian Integrity</vt:lpstr>
      <vt:lpstr>Aim 1: Characterize Conserved Domains Essential for Ovarian Integrity</vt:lpstr>
      <vt:lpstr>Aim 1: Characterize Conserved Domains Essential for Ovarian Integrity</vt:lpstr>
      <vt:lpstr>Aim 1: Characterize Conserved Domains Essential for Ovarian Integrity</vt:lpstr>
      <vt:lpstr>Aim 1: Characterize Conserved Domains Essential for Ovarian Integrity</vt:lpstr>
      <vt:lpstr>Aim 1: Characterize Conserved Domains Essential for Ovarian Integrity</vt:lpstr>
      <vt:lpstr>Aim 2: Identify small molecules that affect ovarian genetic integrity</vt:lpstr>
      <vt:lpstr>Aim 2: Identify small molecules that affect ovarian genetic integrity</vt:lpstr>
      <vt:lpstr>Aim 2: Identify small molecules that affect ovarian genetic integrity</vt:lpstr>
      <vt:lpstr>Aim 3:  Identify the Role of RAD51D PTM and DNA Repair</vt:lpstr>
      <vt:lpstr>Aim 3:  Identify the Role of RAD51D PTM and DNA Repair</vt:lpstr>
      <vt:lpstr>Aim 3:  Identify the Role of RAD51D PTM and DNA Repair</vt:lpstr>
      <vt:lpstr>Aim 3:  Identify the Role of RAD51D PTM and DNA Repair</vt:lpstr>
      <vt:lpstr>Summary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Lombardino</dc:creator>
  <cp:lastModifiedBy>Jon Lombardino</cp:lastModifiedBy>
  <cp:revision>82</cp:revision>
  <dcterms:created xsi:type="dcterms:W3CDTF">2019-04-05T19:04:34Z</dcterms:created>
  <dcterms:modified xsi:type="dcterms:W3CDTF">2019-04-06T05:40:54Z</dcterms:modified>
</cp:coreProperties>
</file>